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3"/>
  </p:notesMasterIdLst>
  <p:sldIdLst>
    <p:sldId id="256" r:id="rId2"/>
    <p:sldId id="266" r:id="rId3"/>
    <p:sldId id="265" r:id="rId4"/>
    <p:sldId id="258" r:id="rId5"/>
    <p:sldId id="257" r:id="rId6"/>
    <p:sldId id="267" r:id="rId7"/>
    <p:sldId id="268" r:id="rId8"/>
    <p:sldId id="260" r:id="rId9"/>
    <p:sldId id="278" r:id="rId10"/>
    <p:sldId id="277" r:id="rId11"/>
    <p:sldId id="259" r:id="rId12"/>
    <p:sldId id="271" r:id="rId13"/>
    <p:sldId id="269" r:id="rId14"/>
    <p:sldId id="261" r:id="rId15"/>
    <p:sldId id="262" r:id="rId16"/>
    <p:sldId id="270" r:id="rId17"/>
    <p:sldId id="272" r:id="rId18"/>
    <p:sldId id="273" r:id="rId19"/>
    <p:sldId id="274" r:id="rId20"/>
    <p:sldId id="279" r:id="rId21"/>
    <p:sldId id="264" r:id="rId22"/>
  </p:sldIdLst>
  <p:sldSz cx="18288000" cy="10287000"/>
  <p:notesSz cx="6858000" cy="9144000"/>
  <p:embeddedFontLst>
    <p:embeddedFont>
      <p:font typeface="Poppins" panose="00000500000000000000" pitchFamily="2" charset="0"/>
      <p:regular r:id="rId24"/>
      <p:bold r:id="rId25"/>
      <p:italic r:id="rId26"/>
      <p:boldItalic r:id="rId27"/>
    </p:embeddedFont>
    <p:embeddedFont>
      <p:font typeface="Poppins Bold" panose="00000800000000000000"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1C42"/>
    <a:srgbClr val="3DCA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22" autoAdjust="0"/>
  </p:normalViewPr>
  <p:slideViewPr>
    <p:cSldViewPr>
      <p:cViewPr varScale="1">
        <p:scale>
          <a:sx n="52" d="100"/>
          <a:sy n="52" d="100"/>
        </p:scale>
        <p:origin x="874"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viewProps" Target="viewProps.xml"/></Relationships>
</file>

<file path=ppt/media/image1.png>
</file>

<file path=ppt/media/image10.png>
</file>

<file path=ppt/media/image11.jpg>
</file>

<file path=ppt/media/image12.png>
</file>

<file path=ppt/media/image13.svg>
</file>

<file path=ppt/media/image14.png>
</file>

<file path=ppt/media/image15.png>
</file>

<file path=ppt/media/image16.png>
</file>

<file path=ppt/media/image17.png>
</file>

<file path=ppt/media/image2.svg>
</file>

<file path=ppt/media/image3.png>
</file>

<file path=ppt/media/image4.svg>
</file>

<file path=ppt/media/image5.png>
</file>

<file path=ppt/media/image6.sv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EB4D9D-4A81-4F19-B2E3-F7196C058C04}" type="datetimeFigureOut">
              <a:rPr lang="en-IN" smtClean="0"/>
              <a:t>26-02-2024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39145E-F2D9-490F-9E10-435EC4C04C31}" type="slidenum">
              <a:rPr lang="en-IN" smtClean="0"/>
              <a:t>‹#›</a:t>
            </a:fld>
            <a:endParaRPr lang="en-IN"/>
          </a:p>
        </p:txBody>
      </p:sp>
    </p:spTree>
    <p:extLst>
      <p:ext uri="{BB962C8B-B14F-4D97-AF65-F5344CB8AC3E}">
        <p14:creationId xmlns:p14="http://schemas.microsoft.com/office/powerpoint/2010/main" val="7156878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F39145E-F2D9-490F-9E10-435EC4C04C31}" type="slidenum">
              <a:rPr lang="en-IN" smtClean="0"/>
              <a:t>18</a:t>
            </a:fld>
            <a:endParaRPr lang="en-IN"/>
          </a:p>
        </p:txBody>
      </p:sp>
    </p:spTree>
    <p:extLst>
      <p:ext uri="{BB962C8B-B14F-4D97-AF65-F5344CB8AC3E}">
        <p14:creationId xmlns:p14="http://schemas.microsoft.com/office/powerpoint/2010/main" val="13386331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F39145E-F2D9-490F-9E10-435EC4C04C31}" type="slidenum">
              <a:rPr lang="en-IN" smtClean="0"/>
              <a:t>20</a:t>
            </a:fld>
            <a:endParaRPr lang="en-IN"/>
          </a:p>
        </p:txBody>
      </p:sp>
    </p:spTree>
    <p:extLst>
      <p:ext uri="{BB962C8B-B14F-4D97-AF65-F5344CB8AC3E}">
        <p14:creationId xmlns:p14="http://schemas.microsoft.com/office/powerpoint/2010/main" val="15861423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2/26/2024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2/26/2024</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11.jpg"/></Relationships>
</file>

<file path=ppt/slides/_rels/slide14.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2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2" name="Freeform 2"/>
          <p:cNvSpPr/>
          <p:nvPr/>
        </p:nvSpPr>
        <p:spPr>
          <a:xfrm>
            <a:off x="10853278" y="2615657"/>
            <a:ext cx="10946941" cy="8896877"/>
          </a:xfrm>
          <a:custGeom>
            <a:avLst/>
            <a:gdLst/>
            <a:ahLst/>
            <a:cxnLst/>
            <a:rect l="l" t="t" r="r" b="b"/>
            <a:pathLst>
              <a:path w="10946941" h="8896877">
                <a:moveTo>
                  <a:pt x="0" y="0"/>
                </a:moveTo>
                <a:lnTo>
                  <a:pt x="10946941" y="0"/>
                </a:lnTo>
                <a:lnTo>
                  <a:pt x="10946941" y="8896877"/>
                </a:lnTo>
                <a:lnTo>
                  <a:pt x="0" y="88968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3243554" y="-1718684"/>
            <a:ext cx="5643741" cy="4114800"/>
          </a:xfrm>
          <a:custGeom>
            <a:avLst/>
            <a:gdLst/>
            <a:ahLst/>
            <a:cxnLst/>
            <a:rect l="l" t="t" r="r" b="b"/>
            <a:pathLst>
              <a:path w="5643741" h="4114800">
                <a:moveTo>
                  <a:pt x="0" y="0"/>
                </a:moveTo>
                <a:lnTo>
                  <a:pt x="5643740" y="0"/>
                </a:lnTo>
                <a:lnTo>
                  <a:pt x="564374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1676400" y="2247900"/>
            <a:ext cx="10515600" cy="4522007"/>
          </a:xfrm>
          <a:prstGeom prst="rect">
            <a:avLst/>
          </a:prstGeom>
        </p:spPr>
        <p:txBody>
          <a:bodyPr wrap="square" lIns="0" tIns="0" rIns="0" bIns="0" rtlCol="0" anchor="t">
            <a:spAutoFit/>
          </a:bodyPr>
          <a:lstStyle/>
          <a:p>
            <a:pPr>
              <a:lnSpc>
                <a:spcPts val="8960"/>
              </a:lnSpc>
            </a:pPr>
            <a:r>
              <a:rPr lang="en-US" sz="4400" spc="-108" dirty="0">
                <a:solidFill>
                  <a:schemeClr val="bg2"/>
                </a:solidFill>
                <a:latin typeface="Poppins Bold"/>
              </a:rPr>
              <a:t>ENABLING RESILIENT EMERGENCY COMMUNICATION:</a:t>
            </a:r>
          </a:p>
          <a:p>
            <a:pPr>
              <a:lnSpc>
                <a:spcPts val="8960"/>
              </a:lnSpc>
            </a:pPr>
            <a:r>
              <a:rPr lang="en-US" sz="5400" spc="-108" dirty="0">
                <a:solidFill>
                  <a:srgbClr val="FFFFFF"/>
                </a:solidFill>
                <a:latin typeface="Poppins Bold"/>
              </a:rPr>
              <a:t>MANET-BASED SYSTEM FOR NATURAL DISASTERS</a:t>
            </a:r>
          </a:p>
        </p:txBody>
      </p:sp>
      <p:sp>
        <p:nvSpPr>
          <p:cNvPr id="8" name="TextBox 4">
            <a:extLst>
              <a:ext uri="{FF2B5EF4-FFF2-40B4-BE49-F238E27FC236}">
                <a16:creationId xmlns:a16="http://schemas.microsoft.com/office/drawing/2014/main" id="{ED2D2135-D11F-2F0E-2240-145AAA08E6C1}"/>
              </a:ext>
            </a:extLst>
          </p:cNvPr>
          <p:cNvSpPr txBox="1"/>
          <p:nvPr/>
        </p:nvSpPr>
        <p:spPr>
          <a:xfrm>
            <a:off x="1691390" y="6362700"/>
            <a:ext cx="10515600" cy="951799"/>
          </a:xfrm>
          <a:prstGeom prst="rect">
            <a:avLst/>
          </a:prstGeom>
        </p:spPr>
        <p:txBody>
          <a:bodyPr wrap="square" lIns="0" tIns="0" rIns="0" bIns="0" rtlCol="0" anchor="t">
            <a:spAutoFit/>
          </a:bodyPr>
          <a:lstStyle/>
          <a:p>
            <a:pPr>
              <a:lnSpc>
                <a:spcPts val="8960"/>
              </a:lnSpc>
            </a:pPr>
            <a:r>
              <a:rPr lang="en-US" sz="2400" spc="-108" dirty="0">
                <a:solidFill>
                  <a:srgbClr val="3DCAB1"/>
                </a:solidFill>
                <a:latin typeface="Poppins Bold"/>
              </a:rPr>
              <a:t>GROUP 10</a:t>
            </a:r>
          </a:p>
        </p:txBody>
      </p:sp>
      <p:sp>
        <p:nvSpPr>
          <p:cNvPr id="10" name="TextBox 9">
            <a:extLst>
              <a:ext uri="{FF2B5EF4-FFF2-40B4-BE49-F238E27FC236}">
                <a16:creationId xmlns:a16="http://schemas.microsoft.com/office/drawing/2014/main" id="{FDB04929-BD95-408B-877E-8954203A314B}"/>
              </a:ext>
            </a:extLst>
          </p:cNvPr>
          <p:cNvSpPr txBox="1"/>
          <p:nvPr/>
        </p:nvSpPr>
        <p:spPr>
          <a:xfrm>
            <a:off x="5562600" y="9563100"/>
            <a:ext cx="7162800" cy="523220"/>
          </a:xfrm>
          <a:prstGeom prst="rect">
            <a:avLst/>
          </a:prstGeom>
          <a:noFill/>
        </p:spPr>
        <p:txBody>
          <a:bodyPr wrap="square">
            <a:spAutoFit/>
          </a:bodyPr>
          <a:lstStyle/>
          <a:p>
            <a:pPr algn="ctr"/>
            <a:r>
              <a:rPr lang="en-IN" sz="1400" dirty="0">
                <a:solidFill>
                  <a:srgbClr val="3DCAB1"/>
                </a:solidFill>
                <a:latin typeface="Poppins" panose="00000500000000000000" pitchFamily="2" charset="0"/>
                <a:cs typeface="Poppins" panose="00000500000000000000" pitchFamily="2" charset="0"/>
              </a:rPr>
              <a:t>Department of Computer Science and Engineering, Amrita Vishwa Vidyapeetham(Amrita University), </a:t>
            </a:r>
            <a:r>
              <a:rPr lang="en-IN" sz="1400" dirty="0" err="1">
                <a:solidFill>
                  <a:srgbClr val="3DCAB1"/>
                </a:solidFill>
                <a:latin typeface="Poppins" panose="00000500000000000000" pitchFamily="2" charset="0"/>
                <a:cs typeface="Poppins" panose="00000500000000000000" pitchFamily="2" charset="0"/>
              </a:rPr>
              <a:t>Amritapuri</a:t>
            </a:r>
            <a:r>
              <a:rPr lang="en-IN" sz="1400" dirty="0">
                <a:solidFill>
                  <a:srgbClr val="3DCAB1"/>
                </a:solidFill>
                <a:latin typeface="Poppins" panose="00000500000000000000" pitchFamily="2" charset="0"/>
                <a:cs typeface="Poppins" panose="00000500000000000000" pitchFamily="2" charset="0"/>
              </a:rPr>
              <a:t> Campus, Kollam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a:extLst>
            <a:ext uri="{FF2B5EF4-FFF2-40B4-BE49-F238E27FC236}">
              <a16:creationId xmlns:a16="http://schemas.microsoft.com/office/drawing/2014/main" id="{61AA4801-8382-2AFA-7CC3-6FBE2D214BB8}"/>
            </a:ext>
          </a:extLst>
        </p:cNvPr>
        <p:cNvGrpSpPr/>
        <p:nvPr/>
      </p:nvGrpSpPr>
      <p:grpSpPr>
        <a:xfrm>
          <a:off x="0" y="0"/>
          <a:ext cx="0" cy="0"/>
          <a:chOff x="0" y="0"/>
          <a:chExt cx="0" cy="0"/>
        </a:xfrm>
      </p:grpSpPr>
      <p:sp>
        <p:nvSpPr>
          <p:cNvPr id="6" name="TextBox 6">
            <a:extLst>
              <a:ext uri="{FF2B5EF4-FFF2-40B4-BE49-F238E27FC236}">
                <a16:creationId xmlns:a16="http://schemas.microsoft.com/office/drawing/2014/main" id="{1DE40F07-0759-0056-92B1-79AC551568FF}"/>
              </a:ext>
            </a:extLst>
          </p:cNvPr>
          <p:cNvSpPr txBox="1"/>
          <p:nvPr/>
        </p:nvSpPr>
        <p:spPr>
          <a:xfrm>
            <a:off x="1219200" y="930060"/>
            <a:ext cx="6746118"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Literature Review</a:t>
            </a:r>
          </a:p>
        </p:txBody>
      </p:sp>
      <p:sp>
        <p:nvSpPr>
          <p:cNvPr id="8" name="AutoShape 8">
            <a:extLst>
              <a:ext uri="{FF2B5EF4-FFF2-40B4-BE49-F238E27FC236}">
                <a16:creationId xmlns:a16="http://schemas.microsoft.com/office/drawing/2014/main" id="{30F587DE-ABE1-F798-405E-B63439EFA435}"/>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10" name="Group 10">
            <a:extLst>
              <a:ext uri="{FF2B5EF4-FFF2-40B4-BE49-F238E27FC236}">
                <a16:creationId xmlns:a16="http://schemas.microsoft.com/office/drawing/2014/main" id="{A69C311B-E9B1-46A0-7626-E3E56DBE99E7}"/>
              </a:ext>
            </a:extLst>
          </p:cNvPr>
          <p:cNvGrpSpPr/>
          <p:nvPr/>
        </p:nvGrpSpPr>
        <p:grpSpPr>
          <a:xfrm rot="-5400000">
            <a:off x="-1974906" y="1974906"/>
            <a:ext cx="4238545" cy="288733"/>
            <a:chOff x="0" y="0"/>
            <a:chExt cx="1116325" cy="76045"/>
          </a:xfrm>
        </p:grpSpPr>
        <p:sp>
          <p:nvSpPr>
            <p:cNvPr id="11" name="Freeform 11">
              <a:extLst>
                <a:ext uri="{FF2B5EF4-FFF2-40B4-BE49-F238E27FC236}">
                  <a16:creationId xmlns:a16="http://schemas.microsoft.com/office/drawing/2014/main" id="{E7DA69E6-1720-1283-E66D-3F9161E5C815}"/>
                </a:ext>
              </a:extLst>
            </p:cNvPr>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2" name="TextBox 12">
              <a:extLst>
                <a:ext uri="{FF2B5EF4-FFF2-40B4-BE49-F238E27FC236}">
                  <a16:creationId xmlns:a16="http://schemas.microsoft.com/office/drawing/2014/main" id="{F91B273D-BCA7-B5DF-6E51-B6356DF3F01F}"/>
                </a:ext>
              </a:extLst>
            </p:cNvPr>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a:p>
          </p:txBody>
        </p:sp>
      </p:grpSp>
      <p:sp>
        <p:nvSpPr>
          <p:cNvPr id="3" name="TextBox 2">
            <a:extLst>
              <a:ext uri="{FF2B5EF4-FFF2-40B4-BE49-F238E27FC236}">
                <a16:creationId xmlns:a16="http://schemas.microsoft.com/office/drawing/2014/main" id="{0B70CB14-D0D6-DEE3-79A7-C57773EAD6C0}"/>
              </a:ext>
            </a:extLst>
          </p:cNvPr>
          <p:cNvSpPr txBox="1"/>
          <p:nvPr/>
        </p:nvSpPr>
        <p:spPr>
          <a:xfrm>
            <a:off x="1219200" y="3848100"/>
            <a:ext cx="15240000" cy="5262979"/>
          </a:xfrm>
          <a:prstGeom prst="rect">
            <a:avLst/>
          </a:prstGeom>
          <a:noFill/>
        </p:spPr>
        <p:txBody>
          <a:bodyPr wrap="square">
            <a:spAutoFit/>
          </a:bodyPr>
          <a:lstStyle/>
          <a:p>
            <a:r>
              <a:rPr lang="en-US" sz="2800" dirty="0">
                <a:solidFill>
                  <a:schemeClr val="bg1"/>
                </a:solidFill>
                <a:latin typeface="Poppins" panose="00000500000000000000" pitchFamily="2" charset="0"/>
                <a:cs typeface="Poppins" panose="00000500000000000000" pitchFamily="2" charset="0"/>
              </a:rPr>
              <a:t>Mobile Ad-Hoc Networks (MANETs) are self-configuring wireless networks where nodes collaborate to forward packets for communication. The network's dynamic topology, influenced by node mobility, requires efficient routing protocols like the Dynamic Source Routing (DSR) algorithm. DSR is a reactive protocol that dynamically establishes routes between nodes, making it suitable for networks with high mobility. Route discovery and maintenance are key processes in DSR, ensuring reliable message delivery in the face of changing network conditions. Simulation results evaluating DSR performance under normal, disaster, and prevention conditions highlight its effectiveness in terms of Network Throughput, Packet Delivery Ratio, and Average end to end delay. Such protocols play a crucial role in disaster management scenarios, where reliable communication is essential for efficient response and recovery efforts.</a:t>
            </a:r>
            <a:endParaRPr lang="en-IN" sz="2800" dirty="0">
              <a:solidFill>
                <a:schemeClr val="bg1"/>
              </a:solidFill>
              <a:latin typeface="Poppins" panose="00000500000000000000" pitchFamily="2" charset="0"/>
              <a:cs typeface="Poppins" panose="00000500000000000000" pitchFamily="2" charset="0"/>
            </a:endParaRPr>
          </a:p>
        </p:txBody>
      </p:sp>
      <p:sp>
        <p:nvSpPr>
          <p:cNvPr id="5" name="TextBox 4">
            <a:extLst>
              <a:ext uri="{FF2B5EF4-FFF2-40B4-BE49-F238E27FC236}">
                <a16:creationId xmlns:a16="http://schemas.microsoft.com/office/drawing/2014/main" id="{F5EBF3DE-D8FA-1AAD-475F-ED99E9AEEB10}"/>
              </a:ext>
            </a:extLst>
          </p:cNvPr>
          <p:cNvSpPr txBox="1"/>
          <p:nvPr/>
        </p:nvSpPr>
        <p:spPr>
          <a:xfrm>
            <a:off x="1219200" y="2781300"/>
            <a:ext cx="14706600" cy="892552"/>
          </a:xfrm>
          <a:prstGeom prst="rect">
            <a:avLst/>
          </a:prstGeom>
          <a:noFill/>
        </p:spPr>
        <p:txBody>
          <a:bodyPr wrap="square">
            <a:spAutoFit/>
          </a:bodyPr>
          <a:lstStyle/>
          <a:p>
            <a:r>
              <a:rPr lang="en-IN" sz="3600" b="1" dirty="0">
                <a:solidFill>
                  <a:srgbClr val="3DCAB1"/>
                </a:solidFill>
                <a:latin typeface="Poppins" panose="00000500000000000000" pitchFamily="2" charset="0"/>
                <a:cs typeface="Poppins" panose="00000500000000000000" pitchFamily="2" charset="0"/>
              </a:rPr>
              <a:t>Mobile Ad-Hoc Network (MANET) for Disaster Management.</a:t>
            </a:r>
          </a:p>
          <a:p>
            <a:r>
              <a:rPr lang="en-US" sz="1600" i="1" dirty="0" err="1">
                <a:solidFill>
                  <a:srgbClr val="3DCAB1"/>
                </a:solidFill>
              </a:rPr>
              <a:t>Mrs.S.S.Jadhav</a:t>
            </a:r>
            <a:r>
              <a:rPr lang="en-US" sz="1600" i="1" dirty="0">
                <a:solidFill>
                  <a:srgbClr val="3DCAB1"/>
                </a:solidFill>
              </a:rPr>
              <a:t> Department Of E and TC Engineering Pd. Dr. </a:t>
            </a:r>
            <a:r>
              <a:rPr lang="en-US" sz="1600" i="1" dirty="0" err="1">
                <a:solidFill>
                  <a:srgbClr val="3DCAB1"/>
                </a:solidFill>
              </a:rPr>
              <a:t>D.Y.Patil</a:t>
            </a:r>
            <a:r>
              <a:rPr lang="en-US" sz="1600" i="1" dirty="0">
                <a:solidFill>
                  <a:srgbClr val="3DCAB1"/>
                </a:solidFill>
              </a:rPr>
              <a:t> Institute of Engineering and Technology, Pimpri, Pune, India. Et.al</a:t>
            </a:r>
            <a:endParaRPr lang="en-IN" sz="1600" b="1" i="1" dirty="0">
              <a:solidFill>
                <a:srgbClr val="3DCAB1"/>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23762272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25"/>
          <p:cNvSpPr/>
          <p:nvPr/>
        </p:nvSpPr>
        <p:spPr>
          <a:xfrm>
            <a:off x="-1771027" y="5135880"/>
            <a:ext cx="8127642" cy="6605556"/>
          </a:xfrm>
          <a:custGeom>
            <a:avLst/>
            <a:gdLst/>
            <a:ahLst/>
            <a:cxnLst/>
            <a:rect l="l" t="t" r="r" b="b"/>
            <a:pathLst>
              <a:path w="8127642" h="6605556">
                <a:moveTo>
                  <a:pt x="0" y="0"/>
                </a:moveTo>
                <a:lnTo>
                  <a:pt x="8127642" y="0"/>
                </a:lnTo>
                <a:lnTo>
                  <a:pt x="8127642" y="6605556"/>
                </a:lnTo>
                <a:lnTo>
                  <a:pt x="0" y="66055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 name="AutoShape 2"/>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3" name="Group 3"/>
          <p:cNvGrpSpPr/>
          <p:nvPr/>
        </p:nvGrpSpPr>
        <p:grpSpPr>
          <a:xfrm>
            <a:off x="7401128" y="0"/>
            <a:ext cx="5443436" cy="5143500"/>
            <a:chOff x="0" y="0"/>
            <a:chExt cx="1290296" cy="1219200"/>
          </a:xfrm>
        </p:grpSpPr>
        <p:sp>
          <p:nvSpPr>
            <p:cNvPr id="4" name="Freeform 4"/>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071C42"/>
            </a:solidFill>
          </p:spPr>
        </p:sp>
        <p:sp>
          <p:nvSpPr>
            <p:cNvPr id="5" name="TextBox 5"/>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8068329" y="985175"/>
            <a:ext cx="2687208" cy="424815"/>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Decentralization</a:t>
            </a:r>
          </a:p>
        </p:txBody>
      </p:sp>
      <p:sp>
        <p:nvSpPr>
          <p:cNvPr id="7" name="TextBox 7"/>
          <p:cNvSpPr txBox="1"/>
          <p:nvPr/>
        </p:nvSpPr>
        <p:spPr>
          <a:xfrm>
            <a:off x="8068328" y="1586593"/>
            <a:ext cx="4109035" cy="2946832"/>
          </a:xfrm>
          <a:prstGeom prst="rect">
            <a:avLst/>
          </a:prstGeom>
        </p:spPr>
        <p:txBody>
          <a:bodyPr lIns="0" tIns="0" rIns="0" bIns="0" rtlCol="0" anchor="t">
            <a:spAutoFit/>
          </a:bodyPr>
          <a:lstStyle/>
          <a:p>
            <a:pPr>
              <a:lnSpc>
                <a:spcPts val="2880"/>
              </a:lnSpc>
            </a:pPr>
            <a:r>
              <a:rPr lang="en-US" sz="1800" dirty="0">
                <a:solidFill>
                  <a:srgbClr val="D9D9D9"/>
                </a:solidFill>
                <a:latin typeface="Poppins"/>
              </a:rPr>
              <a:t>This decentralized architecture enhances network robustness and resilience, as there is no single point of failure, making MANETs particularly suitable for dynamic and challenging environments such as emergency response situations and military operations.</a:t>
            </a:r>
          </a:p>
        </p:txBody>
      </p:sp>
      <p:grpSp>
        <p:nvGrpSpPr>
          <p:cNvPr id="8" name="Group 8"/>
          <p:cNvGrpSpPr/>
          <p:nvPr/>
        </p:nvGrpSpPr>
        <p:grpSpPr>
          <a:xfrm>
            <a:off x="12844564" y="0"/>
            <a:ext cx="5443436" cy="5143500"/>
            <a:chOff x="0" y="0"/>
            <a:chExt cx="1290296" cy="1219200"/>
          </a:xfrm>
        </p:grpSpPr>
        <p:sp>
          <p:nvSpPr>
            <p:cNvPr id="9" name="Freeform 9"/>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3DCAB1"/>
            </a:solidFill>
          </p:spPr>
        </p:sp>
        <p:sp>
          <p:nvSpPr>
            <p:cNvPr id="10" name="TextBox 10"/>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11" name="TextBox 11"/>
          <p:cNvSpPr txBox="1"/>
          <p:nvPr/>
        </p:nvSpPr>
        <p:spPr>
          <a:xfrm>
            <a:off x="13511764" y="985175"/>
            <a:ext cx="3176035" cy="413190"/>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Dynamic topology</a:t>
            </a:r>
          </a:p>
        </p:txBody>
      </p:sp>
      <p:sp>
        <p:nvSpPr>
          <p:cNvPr id="12" name="TextBox 12"/>
          <p:cNvSpPr txBox="1"/>
          <p:nvPr/>
        </p:nvSpPr>
        <p:spPr>
          <a:xfrm>
            <a:off x="13511765" y="1563715"/>
            <a:ext cx="4109035" cy="1831142"/>
          </a:xfrm>
          <a:prstGeom prst="rect">
            <a:avLst/>
          </a:prstGeom>
        </p:spPr>
        <p:txBody>
          <a:bodyPr lIns="0" tIns="0" rIns="0" bIns="0" rtlCol="0" anchor="t">
            <a:spAutoFit/>
          </a:bodyPr>
          <a:lstStyle/>
          <a:p>
            <a:pPr>
              <a:lnSpc>
                <a:spcPts val="2880"/>
              </a:lnSpc>
            </a:pPr>
            <a:r>
              <a:rPr lang="en-US" sz="1800" dirty="0">
                <a:solidFill>
                  <a:srgbClr val="FFFFFF"/>
                </a:solidFill>
                <a:latin typeface="Poppins"/>
              </a:rPr>
              <a:t>The network topology in MANETs can change rapidly as devices move, join, or leave the network, requiring adaptive routing protocols.</a:t>
            </a:r>
          </a:p>
        </p:txBody>
      </p:sp>
      <p:grpSp>
        <p:nvGrpSpPr>
          <p:cNvPr id="13" name="Group 13"/>
          <p:cNvGrpSpPr/>
          <p:nvPr/>
        </p:nvGrpSpPr>
        <p:grpSpPr>
          <a:xfrm>
            <a:off x="7401128" y="5143500"/>
            <a:ext cx="5443436" cy="5143500"/>
            <a:chOff x="0" y="0"/>
            <a:chExt cx="1290296" cy="1219200"/>
          </a:xfrm>
        </p:grpSpPr>
        <p:sp>
          <p:nvSpPr>
            <p:cNvPr id="14" name="Freeform 14"/>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3DCAB1"/>
            </a:solidFill>
          </p:spPr>
        </p:sp>
        <p:sp>
          <p:nvSpPr>
            <p:cNvPr id="15" name="TextBox 15"/>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16" name="TextBox 16"/>
          <p:cNvSpPr txBox="1"/>
          <p:nvPr/>
        </p:nvSpPr>
        <p:spPr>
          <a:xfrm>
            <a:off x="8068328" y="6128675"/>
            <a:ext cx="2904471" cy="413190"/>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Self-configuration</a:t>
            </a:r>
          </a:p>
        </p:txBody>
      </p:sp>
      <p:sp>
        <p:nvSpPr>
          <p:cNvPr id="17" name="TextBox 17"/>
          <p:cNvSpPr txBox="1"/>
          <p:nvPr/>
        </p:nvSpPr>
        <p:spPr>
          <a:xfrm>
            <a:off x="8068329" y="6707215"/>
            <a:ext cx="4109035" cy="1459246"/>
          </a:xfrm>
          <a:prstGeom prst="rect">
            <a:avLst/>
          </a:prstGeom>
        </p:spPr>
        <p:txBody>
          <a:bodyPr lIns="0" tIns="0" rIns="0" bIns="0" rtlCol="0" anchor="t">
            <a:spAutoFit/>
          </a:bodyPr>
          <a:lstStyle/>
          <a:p>
            <a:pPr>
              <a:lnSpc>
                <a:spcPts val="2880"/>
              </a:lnSpc>
            </a:pPr>
            <a:r>
              <a:rPr lang="en-US" sz="1800" dirty="0">
                <a:solidFill>
                  <a:srgbClr val="FFFFFF"/>
                </a:solidFill>
                <a:latin typeface="Poppins"/>
              </a:rPr>
              <a:t>Devices in MANETs autonomously configure themselves to establish and maintain network connectivity without manual intervention</a:t>
            </a:r>
          </a:p>
        </p:txBody>
      </p:sp>
      <p:grpSp>
        <p:nvGrpSpPr>
          <p:cNvPr id="18" name="Group 18"/>
          <p:cNvGrpSpPr/>
          <p:nvPr/>
        </p:nvGrpSpPr>
        <p:grpSpPr>
          <a:xfrm>
            <a:off x="12844564" y="5143500"/>
            <a:ext cx="5443436" cy="5143500"/>
            <a:chOff x="0" y="0"/>
            <a:chExt cx="1290296" cy="1219200"/>
          </a:xfrm>
        </p:grpSpPr>
        <p:sp>
          <p:nvSpPr>
            <p:cNvPr id="19" name="Freeform 19"/>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071C42"/>
            </a:solidFill>
          </p:spPr>
        </p:sp>
        <p:sp>
          <p:nvSpPr>
            <p:cNvPr id="20" name="TextBox 20"/>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21" name="TextBox 21"/>
          <p:cNvSpPr txBox="1"/>
          <p:nvPr/>
        </p:nvSpPr>
        <p:spPr>
          <a:xfrm>
            <a:off x="13511765" y="6128675"/>
            <a:ext cx="3176034" cy="413190"/>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Ad hoc connectivity</a:t>
            </a:r>
          </a:p>
        </p:txBody>
      </p:sp>
      <p:sp>
        <p:nvSpPr>
          <p:cNvPr id="22" name="TextBox 22"/>
          <p:cNvSpPr txBox="1"/>
          <p:nvPr/>
        </p:nvSpPr>
        <p:spPr>
          <a:xfrm>
            <a:off x="13511765" y="6707215"/>
            <a:ext cx="4109035" cy="2203039"/>
          </a:xfrm>
          <a:prstGeom prst="rect">
            <a:avLst/>
          </a:prstGeom>
        </p:spPr>
        <p:txBody>
          <a:bodyPr lIns="0" tIns="0" rIns="0" bIns="0" rtlCol="0" anchor="t">
            <a:spAutoFit/>
          </a:bodyPr>
          <a:lstStyle/>
          <a:p>
            <a:pPr>
              <a:lnSpc>
                <a:spcPts val="2880"/>
              </a:lnSpc>
            </a:pPr>
            <a:r>
              <a:rPr lang="en-US" sz="1800" dirty="0">
                <a:solidFill>
                  <a:srgbClr val="D9D9D9"/>
                </a:solidFill>
                <a:latin typeface="Poppins"/>
              </a:rPr>
              <a:t>MANETs support spontaneous and temporary connections between devices, facilitating flexible and on-demand communication without requiring pre-existing infrastructure or configuration.</a:t>
            </a:r>
          </a:p>
        </p:txBody>
      </p:sp>
      <p:sp>
        <p:nvSpPr>
          <p:cNvPr id="26" name="TextBox 7">
            <a:extLst>
              <a:ext uri="{FF2B5EF4-FFF2-40B4-BE49-F238E27FC236}">
                <a16:creationId xmlns:a16="http://schemas.microsoft.com/office/drawing/2014/main" id="{BA0F4DE0-A848-3C86-C640-9FA3465F435A}"/>
              </a:ext>
            </a:extLst>
          </p:cNvPr>
          <p:cNvSpPr txBox="1"/>
          <p:nvPr/>
        </p:nvSpPr>
        <p:spPr>
          <a:xfrm>
            <a:off x="1028700" y="1563715"/>
            <a:ext cx="5655700" cy="802399"/>
          </a:xfrm>
          <a:prstGeom prst="rect">
            <a:avLst/>
          </a:prstGeom>
        </p:spPr>
        <p:txBody>
          <a:bodyPr wrap="square" lIns="0" tIns="0" rIns="0" bIns="0" rtlCol="0" anchor="t">
            <a:spAutoFit/>
          </a:bodyPr>
          <a:lstStyle/>
          <a:p>
            <a:pPr>
              <a:lnSpc>
                <a:spcPts val="6719"/>
              </a:lnSpc>
            </a:pPr>
            <a:r>
              <a:rPr lang="en-US" sz="4400" dirty="0">
                <a:solidFill>
                  <a:srgbClr val="3DCAB1"/>
                </a:solidFill>
                <a:latin typeface="Poppins Bold"/>
              </a:rPr>
              <a:t>What are MANETs ?</a:t>
            </a:r>
          </a:p>
        </p:txBody>
      </p:sp>
      <p:sp>
        <p:nvSpPr>
          <p:cNvPr id="27" name="TextBox 7">
            <a:extLst>
              <a:ext uri="{FF2B5EF4-FFF2-40B4-BE49-F238E27FC236}">
                <a16:creationId xmlns:a16="http://schemas.microsoft.com/office/drawing/2014/main" id="{681C46FF-DA48-2A97-69CA-B7679A00C321}"/>
              </a:ext>
            </a:extLst>
          </p:cNvPr>
          <p:cNvSpPr txBox="1"/>
          <p:nvPr/>
        </p:nvSpPr>
        <p:spPr>
          <a:xfrm>
            <a:off x="1059180" y="2789644"/>
            <a:ext cx="5655700" cy="3340273"/>
          </a:xfrm>
          <a:prstGeom prst="rect">
            <a:avLst/>
          </a:prstGeom>
        </p:spPr>
        <p:txBody>
          <a:bodyPr wrap="square" lIns="0" tIns="0" rIns="0" bIns="0" rtlCol="0" anchor="t">
            <a:spAutoFit/>
          </a:bodyPr>
          <a:lstStyle/>
          <a:p>
            <a:pPr>
              <a:lnSpc>
                <a:spcPts val="2880"/>
              </a:lnSpc>
            </a:pPr>
            <a:r>
              <a:rPr lang="en-US" sz="2400" dirty="0">
                <a:solidFill>
                  <a:srgbClr val="071C42"/>
                </a:solidFill>
                <a:latin typeface="Poppins"/>
              </a:rPr>
              <a:t>MANETs are decentralized networks where devices connect directly, bypassing fixed infrastructure. They enable dynamic communication, vital in disaster scenarios or where traditional infrastructure fails. MANETs offer a promising solution for communication challenges in such situations.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AED4BD-D75C-8796-FF52-A6B87BBD2FAD}"/>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475EEB3A-19EA-A8FE-473D-FE5797BE75C0}"/>
              </a:ext>
            </a:extLst>
          </p:cNvPr>
          <p:cNvGrpSpPr/>
          <p:nvPr/>
        </p:nvGrpSpPr>
        <p:grpSpPr>
          <a:xfrm>
            <a:off x="0" y="0"/>
            <a:ext cx="18288000" cy="2184879"/>
            <a:chOff x="0" y="0"/>
            <a:chExt cx="4816593" cy="1196899"/>
          </a:xfrm>
        </p:grpSpPr>
        <p:sp>
          <p:nvSpPr>
            <p:cNvPr id="3" name="Freeform 3">
              <a:extLst>
                <a:ext uri="{FF2B5EF4-FFF2-40B4-BE49-F238E27FC236}">
                  <a16:creationId xmlns:a16="http://schemas.microsoft.com/office/drawing/2014/main" id="{94A3CE2E-FFAB-3C77-DB3D-17D21D65EB2D}"/>
                </a:ext>
              </a:extLst>
            </p:cNvPr>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a:extLst>
                <a:ext uri="{FF2B5EF4-FFF2-40B4-BE49-F238E27FC236}">
                  <a16:creationId xmlns:a16="http://schemas.microsoft.com/office/drawing/2014/main" id="{58EDD776-6CD2-2C6A-D668-805A5BB356B9}"/>
                </a:ext>
              </a:extLst>
            </p:cNvPr>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a:extLst>
              <a:ext uri="{FF2B5EF4-FFF2-40B4-BE49-F238E27FC236}">
                <a16:creationId xmlns:a16="http://schemas.microsoft.com/office/drawing/2014/main" id="{12426D2F-AF73-CCAF-12CE-6846ED5CA152}"/>
              </a:ext>
            </a:extLst>
          </p:cNvPr>
          <p:cNvSpPr txBox="1"/>
          <p:nvPr/>
        </p:nvSpPr>
        <p:spPr>
          <a:xfrm>
            <a:off x="658127" y="860212"/>
            <a:ext cx="13053060"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MANET vs TRADITIONAL NETWORKS</a:t>
            </a:r>
          </a:p>
        </p:txBody>
      </p:sp>
      <p:grpSp>
        <p:nvGrpSpPr>
          <p:cNvPr id="9" name="Group 9">
            <a:extLst>
              <a:ext uri="{FF2B5EF4-FFF2-40B4-BE49-F238E27FC236}">
                <a16:creationId xmlns:a16="http://schemas.microsoft.com/office/drawing/2014/main" id="{C15C25C6-CEC1-C648-8E0F-5BE6F3D72DA9}"/>
              </a:ext>
            </a:extLst>
          </p:cNvPr>
          <p:cNvGrpSpPr/>
          <p:nvPr/>
        </p:nvGrpSpPr>
        <p:grpSpPr>
          <a:xfrm>
            <a:off x="0" y="1998544"/>
            <a:ext cx="6212838" cy="400204"/>
            <a:chOff x="0" y="0"/>
            <a:chExt cx="1636303" cy="76045"/>
          </a:xfrm>
        </p:grpSpPr>
        <p:sp>
          <p:nvSpPr>
            <p:cNvPr id="10" name="Freeform 10">
              <a:extLst>
                <a:ext uri="{FF2B5EF4-FFF2-40B4-BE49-F238E27FC236}">
                  <a16:creationId xmlns:a16="http://schemas.microsoft.com/office/drawing/2014/main" id="{9915BF08-5495-DFC5-7AB3-076D16179967}"/>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a:extLst>
                <a:ext uri="{FF2B5EF4-FFF2-40B4-BE49-F238E27FC236}">
                  <a16:creationId xmlns:a16="http://schemas.microsoft.com/office/drawing/2014/main" id="{E5F124C2-95DD-EB57-2132-6FE92221A7DC}"/>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a:extLst>
              <a:ext uri="{FF2B5EF4-FFF2-40B4-BE49-F238E27FC236}">
                <a16:creationId xmlns:a16="http://schemas.microsoft.com/office/drawing/2014/main" id="{ACC46A5A-B6EF-2065-64C1-D8DC2026FB84}"/>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sp>
        <p:nvSpPr>
          <p:cNvPr id="8" name="Freeform 8">
            <a:extLst>
              <a:ext uri="{FF2B5EF4-FFF2-40B4-BE49-F238E27FC236}">
                <a16:creationId xmlns:a16="http://schemas.microsoft.com/office/drawing/2014/main" id="{4780D81D-FEB7-6E05-AC0F-55D0EFE51103}"/>
              </a:ext>
            </a:extLst>
          </p:cNvPr>
          <p:cNvSpPr/>
          <p:nvPr/>
        </p:nvSpPr>
        <p:spPr>
          <a:xfrm>
            <a:off x="15354340" y="-425275"/>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a:extLst>
              <a:ext uri="{FF2B5EF4-FFF2-40B4-BE49-F238E27FC236}">
                <a16:creationId xmlns:a16="http://schemas.microsoft.com/office/drawing/2014/main" id="{6A9D3BF5-6EB5-3A13-21AC-A2E07D84C6E2}"/>
              </a:ext>
            </a:extLst>
          </p:cNvPr>
          <p:cNvSpPr txBox="1"/>
          <p:nvPr/>
        </p:nvSpPr>
        <p:spPr>
          <a:xfrm>
            <a:off x="634003" y="3745946"/>
            <a:ext cx="11109421" cy="1845505"/>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200" dirty="0">
                <a:solidFill>
                  <a:srgbClr val="545454"/>
                </a:solidFill>
                <a:latin typeface="Poppins"/>
              </a:rPr>
              <a:t>Mobile terminals connect to base stations via wireless access networks.</a:t>
            </a:r>
          </a:p>
          <a:p>
            <a:pPr marL="342900" indent="-342900">
              <a:lnSpc>
                <a:spcPts val="2880"/>
              </a:lnSpc>
              <a:buFont typeface="Arial" panose="020B0604020202020204" pitchFamily="34" charset="0"/>
              <a:buChar char="•"/>
            </a:pPr>
            <a:r>
              <a:rPr lang="en-US" sz="2200" dirty="0">
                <a:solidFill>
                  <a:srgbClr val="545454"/>
                </a:solidFill>
                <a:latin typeface="Poppins"/>
              </a:rPr>
              <a:t>Base stations are linked to wired backbone networks</a:t>
            </a:r>
          </a:p>
          <a:p>
            <a:pPr marL="342900" indent="-342900">
              <a:lnSpc>
                <a:spcPts val="2880"/>
              </a:lnSpc>
              <a:buFont typeface="Arial" panose="020B0604020202020204" pitchFamily="34" charset="0"/>
              <a:buChar char="•"/>
            </a:pPr>
            <a:r>
              <a:rPr lang="en-US" sz="2200" dirty="0">
                <a:solidFill>
                  <a:srgbClr val="545454"/>
                </a:solidFill>
                <a:latin typeface="Poppins"/>
              </a:rPr>
              <a:t>Damage to base stations or infrastructure disrupts communication.</a:t>
            </a:r>
          </a:p>
          <a:p>
            <a:pPr marL="342900" indent="-342900">
              <a:lnSpc>
                <a:spcPts val="2880"/>
              </a:lnSpc>
              <a:buFont typeface="Arial" panose="020B0604020202020204" pitchFamily="34" charset="0"/>
              <a:buChar char="•"/>
            </a:pPr>
            <a:r>
              <a:rPr lang="en-US" sz="2200" dirty="0">
                <a:solidFill>
                  <a:srgbClr val="545454"/>
                </a:solidFill>
                <a:latin typeface="Poppins"/>
              </a:rPr>
              <a:t>Traffic spikes and congestion hinder communication even without damage.</a:t>
            </a:r>
          </a:p>
          <a:p>
            <a:pPr marL="342900" indent="-342900">
              <a:lnSpc>
                <a:spcPts val="2880"/>
              </a:lnSpc>
              <a:buFont typeface="Arial" panose="020B0604020202020204" pitchFamily="34" charset="0"/>
              <a:buChar char="•"/>
            </a:pPr>
            <a:r>
              <a:rPr lang="en-US" sz="2200" dirty="0">
                <a:solidFill>
                  <a:srgbClr val="545454"/>
                </a:solidFill>
                <a:latin typeface="Poppins"/>
              </a:rPr>
              <a:t>Repairing infrastructure costly and time-consuming.</a:t>
            </a:r>
          </a:p>
        </p:txBody>
      </p:sp>
      <p:sp>
        <p:nvSpPr>
          <p:cNvPr id="5" name="TextBox 7">
            <a:extLst>
              <a:ext uri="{FF2B5EF4-FFF2-40B4-BE49-F238E27FC236}">
                <a16:creationId xmlns:a16="http://schemas.microsoft.com/office/drawing/2014/main" id="{B20911A9-921E-4DD0-0E77-9ED9CBAC45B5}"/>
              </a:ext>
            </a:extLst>
          </p:cNvPr>
          <p:cNvSpPr txBox="1"/>
          <p:nvPr/>
        </p:nvSpPr>
        <p:spPr>
          <a:xfrm>
            <a:off x="634003" y="2786296"/>
            <a:ext cx="8839200" cy="802399"/>
          </a:xfrm>
          <a:prstGeom prst="rect">
            <a:avLst/>
          </a:prstGeom>
        </p:spPr>
        <p:txBody>
          <a:bodyPr wrap="square" lIns="0" tIns="0" rIns="0" bIns="0" rtlCol="0" anchor="t">
            <a:spAutoFit/>
          </a:bodyPr>
          <a:lstStyle/>
          <a:p>
            <a:pPr>
              <a:lnSpc>
                <a:spcPts val="6719"/>
              </a:lnSpc>
            </a:pPr>
            <a:r>
              <a:rPr lang="en-US" sz="4000" dirty="0">
                <a:solidFill>
                  <a:srgbClr val="3DCAB1"/>
                </a:solidFill>
                <a:latin typeface="Poppins Bold"/>
              </a:rPr>
              <a:t>Traditional Networks :</a:t>
            </a:r>
          </a:p>
        </p:txBody>
      </p:sp>
      <p:sp>
        <p:nvSpPr>
          <p:cNvPr id="12" name="TextBox 6">
            <a:extLst>
              <a:ext uri="{FF2B5EF4-FFF2-40B4-BE49-F238E27FC236}">
                <a16:creationId xmlns:a16="http://schemas.microsoft.com/office/drawing/2014/main" id="{69A7A256-9954-7BF9-4810-0ABB5AF9220F}"/>
              </a:ext>
            </a:extLst>
          </p:cNvPr>
          <p:cNvSpPr txBox="1"/>
          <p:nvPr/>
        </p:nvSpPr>
        <p:spPr>
          <a:xfrm>
            <a:off x="634003" y="7043332"/>
            <a:ext cx="11610572" cy="1845505"/>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200" dirty="0">
                <a:solidFill>
                  <a:srgbClr val="545454"/>
                </a:solidFill>
                <a:latin typeface="Poppins"/>
              </a:rPr>
              <a:t>MANETs allow direct device-to-device communication without infrastructure.</a:t>
            </a:r>
          </a:p>
          <a:p>
            <a:pPr marL="342900" indent="-342900">
              <a:lnSpc>
                <a:spcPts val="2880"/>
              </a:lnSpc>
              <a:buFont typeface="Arial" panose="020B0604020202020204" pitchFamily="34" charset="0"/>
              <a:buChar char="•"/>
            </a:pPr>
            <a:r>
              <a:rPr lang="en-US" sz="2200" dirty="0">
                <a:solidFill>
                  <a:srgbClr val="545454"/>
                </a:solidFill>
                <a:latin typeface="Poppins"/>
              </a:rPr>
              <a:t>They can be quickly set up in disaster areas for immediate communication.</a:t>
            </a:r>
          </a:p>
          <a:p>
            <a:pPr marL="342900" indent="-342900">
              <a:lnSpc>
                <a:spcPts val="2880"/>
              </a:lnSpc>
              <a:buFont typeface="Arial" panose="020B0604020202020204" pitchFamily="34" charset="0"/>
              <a:buChar char="•"/>
            </a:pPr>
            <a:r>
              <a:rPr lang="en-US" sz="2200" dirty="0">
                <a:solidFill>
                  <a:srgbClr val="545454"/>
                </a:solidFill>
                <a:latin typeface="Poppins"/>
              </a:rPr>
              <a:t>MANETs adjust to changing conditions to maintain connectivity.</a:t>
            </a:r>
          </a:p>
          <a:p>
            <a:pPr marL="342900" indent="-342900">
              <a:lnSpc>
                <a:spcPts val="2880"/>
              </a:lnSpc>
              <a:buFont typeface="Arial" panose="020B0604020202020204" pitchFamily="34" charset="0"/>
              <a:buChar char="•"/>
            </a:pPr>
            <a:r>
              <a:rPr lang="en-US" sz="2200" dirty="0">
                <a:solidFill>
                  <a:srgbClr val="545454"/>
                </a:solidFill>
                <a:latin typeface="Poppins"/>
              </a:rPr>
              <a:t>MANETs are a cost-effective solution compared to repairing infrastructure.</a:t>
            </a:r>
          </a:p>
          <a:p>
            <a:pPr marL="342900" indent="-342900">
              <a:lnSpc>
                <a:spcPts val="2880"/>
              </a:lnSpc>
              <a:buFont typeface="Arial" panose="020B0604020202020204" pitchFamily="34" charset="0"/>
              <a:buChar char="•"/>
            </a:pPr>
            <a:r>
              <a:rPr lang="en-US" sz="2200" dirty="0">
                <a:solidFill>
                  <a:srgbClr val="545454"/>
                </a:solidFill>
                <a:latin typeface="Poppins"/>
              </a:rPr>
              <a:t>They aid in coordinating rescue efforts, minimizing loss of life and property.</a:t>
            </a:r>
          </a:p>
        </p:txBody>
      </p:sp>
      <p:sp>
        <p:nvSpPr>
          <p:cNvPr id="14" name="TextBox 7">
            <a:extLst>
              <a:ext uri="{FF2B5EF4-FFF2-40B4-BE49-F238E27FC236}">
                <a16:creationId xmlns:a16="http://schemas.microsoft.com/office/drawing/2014/main" id="{B120C3E9-9F54-EC9E-F258-909A5668E0FE}"/>
              </a:ext>
            </a:extLst>
          </p:cNvPr>
          <p:cNvSpPr txBox="1"/>
          <p:nvPr/>
        </p:nvSpPr>
        <p:spPr>
          <a:xfrm>
            <a:off x="658127" y="5864482"/>
            <a:ext cx="8839200" cy="802399"/>
          </a:xfrm>
          <a:prstGeom prst="rect">
            <a:avLst/>
          </a:prstGeom>
        </p:spPr>
        <p:txBody>
          <a:bodyPr wrap="square" lIns="0" tIns="0" rIns="0" bIns="0" rtlCol="0" anchor="t">
            <a:spAutoFit/>
          </a:bodyPr>
          <a:lstStyle/>
          <a:p>
            <a:pPr>
              <a:lnSpc>
                <a:spcPts val="6719"/>
              </a:lnSpc>
            </a:pPr>
            <a:r>
              <a:rPr lang="en-US" sz="4000" dirty="0">
                <a:solidFill>
                  <a:srgbClr val="3DCAB1"/>
                </a:solidFill>
                <a:latin typeface="Poppins Bold"/>
              </a:rPr>
              <a:t>MANET :</a:t>
            </a:r>
          </a:p>
        </p:txBody>
      </p:sp>
      <p:pic>
        <p:nvPicPr>
          <p:cNvPr id="16" name="Picture 15">
            <a:extLst>
              <a:ext uri="{FF2B5EF4-FFF2-40B4-BE49-F238E27FC236}">
                <a16:creationId xmlns:a16="http://schemas.microsoft.com/office/drawing/2014/main" id="{B789BC1B-A8B5-603A-660C-5A88A360D861}"/>
              </a:ext>
            </a:extLst>
          </p:cNvPr>
          <p:cNvPicPr>
            <a:picLocks noChangeAspect="1"/>
          </p:cNvPicPr>
          <p:nvPr/>
        </p:nvPicPr>
        <p:blipFill>
          <a:blip r:embed="rId4"/>
          <a:stretch>
            <a:fillRect/>
          </a:stretch>
        </p:blipFill>
        <p:spPr>
          <a:xfrm>
            <a:off x="12440890" y="2360643"/>
            <a:ext cx="3637310" cy="4175632"/>
          </a:xfrm>
          <a:prstGeom prst="rect">
            <a:avLst/>
          </a:prstGeom>
        </p:spPr>
      </p:pic>
      <p:pic>
        <p:nvPicPr>
          <p:cNvPr id="18" name="Picture 17">
            <a:extLst>
              <a:ext uri="{FF2B5EF4-FFF2-40B4-BE49-F238E27FC236}">
                <a16:creationId xmlns:a16="http://schemas.microsoft.com/office/drawing/2014/main" id="{A8500079-B91F-C1C2-874D-1FD888EC3ACF}"/>
              </a:ext>
            </a:extLst>
          </p:cNvPr>
          <p:cNvPicPr>
            <a:picLocks noChangeAspect="1"/>
          </p:cNvPicPr>
          <p:nvPr/>
        </p:nvPicPr>
        <p:blipFill rotWithShape="1">
          <a:blip r:embed="rId5"/>
          <a:srcRect b="19988"/>
          <a:stretch/>
        </p:blipFill>
        <p:spPr>
          <a:xfrm>
            <a:off x="12877800" y="6666881"/>
            <a:ext cx="3432508" cy="3425294"/>
          </a:xfrm>
          <a:prstGeom prst="rect">
            <a:avLst/>
          </a:prstGeom>
        </p:spPr>
      </p:pic>
      <p:sp>
        <p:nvSpPr>
          <p:cNvPr id="19" name="TextBox 18">
            <a:extLst>
              <a:ext uri="{FF2B5EF4-FFF2-40B4-BE49-F238E27FC236}">
                <a16:creationId xmlns:a16="http://schemas.microsoft.com/office/drawing/2014/main" id="{07B2C823-5ECB-2FFC-5290-B1574F028B73}"/>
              </a:ext>
            </a:extLst>
          </p:cNvPr>
          <p:cNvSpPr txBox="1"/>
          <p:nvPr/>
        </p:nvSpPr>
        <p:spPr>
          <a:xfrm>
            <a:off x="14179164" y="7043332"/>
            <a:ext cx="829779" cy="307777"/>
          </a:xfrm>
          <a:prstGeom prst="rect">
            <a:avLst/>
          </a:prstGeom>
          <a:noFill/>
        </p:spPr>
        <p:txBody>
          <a:bodyPr wrap="none" rtlCol="0">
            <a:spAutoFit/>
          </a:bodyPr>
          <a:lstStyle/>
          <a:p>
            <a:r>
              <a:rPr lang="en-IN" sz="1400" b="1" dirty="0"/>
              <a:t>MANETS</a:t>
            </a:r>
          </a:p>
        </p:txBody>
      </p:sp>
    </p:spTree>
    <p:extLst>
      <p:ext uri="{BB962C8B-B14F-4D97-AF65-F5344CB8AC3E}">
        <p14:creationId xmlns:p14="http://schemas.microsoft.com/office/powerpoint/2010/main" val="9232159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FB60EA-723A-EA03-03FB-75F52BA62D34}"/>
            </a:ext>
          </a:extLst>
        </p:cNvPr>
        <p:cNvGrpSpPr/>
        <p:nvPr/>
      </p:nvGrpSpPr>
      <p:grpSpPr>
        <a:xfrm>
          <a:off x="0" y="0"/>
          <a:ext cx="0" cy="0"/>
          <a:chOff x="0" y="0"/>
          <a:chExt cx="0" cy="0"/>
        </a:xfrm>
      </p:grpSpPr>
      <p:sp>
        <p:nvSpPr>
          <p:cNvPr id="25" name="Freeform 25">
            <a:extLst>
              <a:ext uri="{FF2B5EF4-FFF2-40B4-BE49-F238E27FC236}">
                <a16:creationId xmlns:a16="http://schemas.microsoft.com/office/drawing/2014/main" id="{AC9269C7-8C4D-F10C-0E9C-ACCB4DB6FD94}"/>
              </a:ext>
            </a:extLst>
          </p:cNvPr>
          <p:cNvSpPr/>
          <p:nvPr/>
        </p:nvSpPr>
        <p:spPr>
          <a:xfrm>
            <a:off x="-1771027" y="5135880"/>
            <a:ext cx="8127642" cy="6605556"/>
          </a:xfrm>
          <a:custGeom>
            <a:avLst/>
            <a:gdLst/>
            <a:ahLst/>
            <a:cxnLst/>
            <a:rect l="l" t="t" r="r" b="b"/>
            <a:pathLst>
              <a:path w="8127642" h="6605556">
                <a:moveTo>
                  <a:pt x="0" y="0"/>
                </a:moveTo>
                <a:lnTo>
                  <a:pt x="8127642" y="0"/>
                </a:lnTo>
                <a:lnTo>
                  <a:pt x="8127642" y="6605556"/>
                </a:lnTo>
                <a:lnTo>
                  <a:pt x="0" y="66055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 name="AutoShape 2">
            <a:extLst>
              <a:ext uri="{FF2B5EF4-FFF2-40B4-BE49-F238E27FC236}">
                <a16:creationId xmlns:a16="http://schemas.microsoft.com/office/drawing/2014/main" id="{CCE4FCED-F588-5417-12CC-C333E956A41F}"/>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8" name="Group 8">
            <a:extLst>
              <a:ext uri="{FF2B5EF4-FFF2-40B4-BE49-F238E27FC236}">
                <a16:creationId xmlns:a16="http://schemas.microsoft.com/office/drawing/2014/main" id="{66C78EE6-CAB3-7E68-F93A-409C740F884E}"/>
              </a:ext>
            </a:extLst>
          </p:cNvPr>
          <p:cNvGrpSpPr/>
          <p:nvPr/>
        </p:nvGrpSpPr>
        <p:grpSpPr>
          <a:xfrm>
            <a:off x="17678400" y="0"/>
            <a:ext cx="609600" cy="5143500"/>
            <a:chOff x="0" y="0"/>
            <a:chExt cx="1290296" cy="1219200"/>
          </a:xfrm>
        </p:grpSpPr>
        <p:sp>
          <p:nvSpPr>
            <p:cNvPr id="9" name="Freeform 9">
              <a:extLst>
                <a:ext uri="{FF2B5EF4-FFF2-40B4-BE49-F238E27FC236}">
                  <a16:creationId xmlns:a16="http://schemas.microsoft.com/office/drawing/2014/main" id="{2FB536F2-92A8-F44F-2493-88C865A41CAF}"/>
                </a:ext>
              </a:extLst>
            </p:cNvPr>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3DCAB1"/>
            </a:solidFill>
          </p:spPr>
        </p:sp>
        <p:sp>
          <p:nvSpPr>
            <p:cNvPr id="10" name="TextBox 10">
              <a:extLst>
                <a:ext uri="{FF2B5EF4-FFF2-40B4-BE49-F238E27FC236}">
                  <a16:creationId xmlns:a16="http://schemas.microsoft.com/office/drawing/2014/main" id="{4CCF7FAC-3668-B5ED-6616-94FC854C91A1}"/>
                </a:ext>
              </a:extLst>
            </p:cNvPr>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26" name="TextBox 7">
            <a:extLst>
              <a:ext uri="{FF2B5EF4-FFF2-40B4-BE49-F238E27FC236}">
                <a16:creationId xmlns:a16="http://schemas.microsoft.com/office/drawing/2014/main" id="{36E6DF4B-88C7-57F6-69EB-68888F943B53}"/>
              </a:ext>
            </a:extLst>
          </p:cNvPr>
          <p:cNvSpPr txBox="1"/>
          <p:nvPr/>
        </p:nvSpPr>
        <p:spPr>
          <a:xfrm>
            <a:off x="1219200" y="1108604"/>
            <a:ext cx="8839200" cy="838306"/>
          </a:xfrm>
          <a:prstGeom prst="rect">
            <a:avLst/>
          </a:prstGeom>
        </p:spPr>
        <p:txBody>
          <a:bodyPr wrap="square" lIns="0" tIns="0" rIns="0" bIns="0" rtlCol="0" anchor="t">
            <a:spAutoFit/>
          </a:bodyPr>
          <a:lstStyle/>
          <a:p>
            <a:pPr>
              <a:lnSpc>
                <a:spcPts val="6719"/>
              </a:lnSpc>
            </a:pPr>
            <a:r>
              <a:rPr lang="en-US" sz="5400" dirty="0">
                <a:solidFill>
                  <a:srgbClr val="3DCAB1"/>
                </a:solidFill>
                <a:latin typeface="Poppins Bold"/>
              </a:rPr>
              <a:t>How does MANETs work ?</a:t>
            </a:r>
          </a:p>
        </p:txBody>
      </p:sp>
      <p:sp>
        <p:nvSpPr>
          <p:cNvPr id="27" name="TextBox 7">
            <a:extLst>
              <a:ext uri="{FF2B5EF4-FFF2-40B4-BE49-F238E27FC236}">
                <a16:creationId xmlns:a16="http://schemas.microsoft.com/office/drawing/2014/main" id="{D75C7350-047B-9E19-1D41-A6FB59ED3D1C}"/>
              </a:ext>
            </a:extLst>
          </p:cNvPr>
          <p:cNvSpPr txBox="1"/>
          <p:nvPr/>
        </p:nvSpPr>
        <p:spPr>
          <a:xfrm>
            <a:off x="1028700" y="3009900"/>
            <a:ext cx="9563100" cy="4739759"/>
          </a:xfrm>
          <a:prstGeom prst="rect">
            <a:avLst/>
          </a:prstGeom>
        </p:spPr>
        <p:txBody>
          <a:bodyPr wrap="square" lIns="0" tIns="0" rIns="0" bIns="0" rtlCol="0" anchor="t">
            <a:spAutoFit/>
          </a:bodyPr>
          <a:lstStyle/>
          <a:p>
            <a:pPr marL="342900" indent="-342900">
              <a:buFont typeface="Courier New" panose="02070309020205020404" pitchFamily="49" charset="0"/>
              <a:buChar char="o"/>
            </a:pPr>
            <a:r>
              <a:rPr lang="en-US" sz="2800" dirty="0">
                <a:solidFill>
                  <a:srgbClr val="071C42"/>
                </a:solidFill>
                <a:latin typeface="Poppins"/>
              </a:rPr>
              <a:t>MANET nodes have capability to work as host as well as routers. each host has routing information of its connected neighbors.</a:t>
            </a:r>
          </a:p>
          <a:p>
            <a:endParaRPr lang="en-US" sz="2800" dirty="0">
              <a:solidFill>
                <a:srgbClr val="071C42"/>
              </a:solidFill>
              <a:latin typeface="Poppins"/>
            </a:endParaRPr>
          </a:p>
          <a:p>
            <a:pPr marL="342900" indent="-342900">
              <a:buFont typeface="Courier New" panose="02070309020205020404" pitchFamily="49" charset="0"/>
              <a:buChar char="o"/>
            </a:pPr>
            <a:r>
              <a:rPr lang="en-US" sz="2800" dirty="0">
                <a:solidFill>
                  <a:srgbClr val="071C42"/>
                </a:solidFill>
                <a:latin typeface="Poppins"/>
              </a:rPr>
              <a:t> When a node want to send a message, it broadcasts the destination address through its transmission network range.</a:t>
            </a:r>
          </a:p>
          <a:p>
            <a:endParaRPr lang="en-US" sz="2800" dirty="0">
              <a:solidFill>
                <a:srgbClr val="071C42"/>
              </a:solidFill>
              <a:latin typeface="Poppins"/>
            </a:endParaRPr>
          </a:p>
          <a:p>
            <a:pPr marL="342900" indent="-342900">
              <a:buFont typeface="Courier New" panose="02070309020205020404" pitchFamily="49" charset="0"/>
              <a:buChar char="o"/>
            </a:pPr>
            <a:r>
              <a:rPr lang="en-US" sz="2800" dirty="0">
                <a:solidFill>
                  <a:srgbClr val="071C42"/>
                </a:solidFill>
                <a:latin typeface="Poppins"/>
              </a:rPr>
              <a:t>If none of its neighbors matches to that destination address, all nodes in neighborhood broadcast that message until it reaches to the destination.</a:t>
            </a:r>
          </a:p>
        </p:txBody>
      </p:sp>
      <p:pic>
        <p:nvPicPr>
          <p:cNvPr id="24" name="Picture 23">
            <a:extLst>
              <a:ext uri="{FF2B5EF4-FFF2-40B4-BE49-F238E27FC236}">
                <a16:creationId xmlns:a16="http://schemas.microsoft.com/office/drawing/2014/main" id="{03D7B8F2-32EB-8C85-41C2-8FF41C085BF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49877" y="2808030"/>
            <a:ext cx="6418973" cy="5143497"/>
          </a:xfrm>
          <a:prstGeom prst="rect">
            <a:avLst/>
          </a:prstGeom>
        </p:spPr>
      </p:pic>
    </p:spTree>
    <p:extLst>
      <p:ext uri="{BB962C8B-B14F-4D97-AF65-F5344CB8AC3E}">
        <p14:creationId xmlns:p14="http://schemas.microsoft.com/office/powerpoint/2010/main" val="20515741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10"/>
          <p:cNvSpPr/>
          <p:nvPr/>
        </p:nvSpPr>
        <p:spPr>
          <a:xfrm>
            <a:off x="12644653" y="2743686"/>
            <a:ext cx="208105" cy="297293"/>
          </a:xfrm>
          <a:custGeom>
            <a:avLst/>
            <a:gdLst/>
            <a:ahLst/>
            <a:cxnLst/>
            <a:rect l="l" t="t" r="r" b="b"/>
            <a:pathLst>
              <a:path w="208105" h="297293">
                <a:moveTo>
                  <a:pt x="0" y="0"/>
                </a:moveTo>
                <a:lnTo>
                  <a:pt x="208105" y="0"/>
                </a:lnTo>
                <a:lnTo>
                  <a:pt x="208105" y="297294"/>
                </a:lnTo>
                <a:lnTo>
                  <a:pt x="0" y="29729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3" name="AutoShape 13"/>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14" name="Group 14"/>
          <p:cNvGrpSpPr/>
          <p:nvPr/>
        </p:nvGrpSpPr>
        <p:grpSpPr>
          <a:xfrm>
            <a:off x="0" y="0"/>
            <a:ext cx="7352672" cy="10287000"/>
            <a:chOff x="0" y="0"/>
            <a:chExt cx="1936506" cy="2709333"/>
          </a:xfrm>
        </p:grpSpPr>
        <p:sp>
          <p:nvSpPr>
            <p:cNvPr id="15" name="Freeform 15"/>
            <p:cNvSpPr/>
            <p:nvPr/>
          </p:nvSpPr>
          <p:spPr>
            <a:xfrm>
              <a:off x="0" y="0"/>
              <a:ext cx="1936506" cy="2709333"/>
            </a:xfrm>
            <a:custGeom>
              <a:avLst/>
              <a:gdLst/>
              <a:ahLst/>
              <a:cxnLst/>
              <a:rect l="l" t="t" r="r" b="b"/>
              <a:pathLst>
                <a:path w="1936506" h="2709333">
                  <a:moveTo>
                    <a:pt x="0" y="0"/>
                  </a:moveTo>
                  <a:lnTo>
                    <a:pt x="1936506" y="0"/>
                  </a:lnTo>
                  <a:lnTo>
                    <a:pt x="1936506" y="2709333"/>
                  </a:lnTo>
                  <a:lnTo>
                    <a:pt x="0" y="2709333"/>
                  </a:lnTo>
                  <a:close/>
                </a:path>
              </a:pathLst>
            </a:custGeom>
            <a:solidFill>
              <a:srgbClr val="071C42"/>
            </a:solidFill>
          </p:spPr>
        </p:sp>
        <p:sp>
          <p:nvSpPr>
            <p:cNvPr id="16" name="TextBox 16"/>
            <p:cNvSpPr txBox="1"/>
            <p:nvPr/>
          </p:nvSpPr>
          <p:spPr>
            <a:xfrm>
              <a:off x="0" y="-38100"/>
              <a:ext cx="1936506" cy="2747433"/>
            </a:xfrm>
            <a:prstGeom prst="rect">
              <a:avLst/>
            </a:prstGeom>
          </p:spPr>
          <p:txBody>
            <a:bodyPr lIns="50800" tIns="50800" rIns="50800" bIns="50800" rtlCol="0" anchor="ctr"/>
            <a:lstStyle/>
            <a:p>
              <a:pPr algn="ctr">
                <a:lnSpc>
                  <a:spcPts val="2659"/>
                </a:lnSpc>
                <a:spcBef>
                  <a:spcPct val="0"/>
                </a:spcBef>
              </a:pPr>
              <a:endParaRPr/>
            </a:p>
          </p:txBody>
        </p:sp>
      </p:grpSp>
      <p:sp>
        <p:nvSpPr>
          <p:cNvPr id="17" name="Freeform 17"/>
          <p:cNvSpPr/>
          <p:nvPr/>
        </p:nvSpPr>
        <p:spPr>
          <a:xfrm>
            <a:off x="-1589731" y="7183004"/>
            <a:ext cx="6267753" cy="5093974"/>
          </a:xfrm>
          <a:custGeom>
            <a:avLst/>
            <a:gdLst/>
            <a:ahLst/>
            <a:cxnLst/>
            <a:rect l="l" t="t" r="r" b="b"/>
            <a:pathLst>
              <a:path w="6267753" h="5093974">
                <a:moveTo>
                  <a:pt x="0" y="0"/>
                </a:moveTo>
                <a:lnTo>
                  <a:pt x="6267753" y="0"/>
                </a:lnTo>
                <a:lnTo>
                  <a:pt x="6267753" y="5093973"/>
                </a:lnTo>
                <a:lnTo>
                  <a:pt x="0" y="509397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8" name="TextBox 18"/>
          <p:cNvSpPr txBox="1"/>
          <p:nvPr/>
        </p:nvSpPr>
        <p:spPr>
          <a:xfrm>
            <a:off x="644920" y="2536704"/>
            <a:ext cx="6107078" cy="1718419"/>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Communication Mechanisms</a:t>
            </a:r>
          </a:p>
        </p:txBody>
      </p:sp>
      <p:grpSp>
        <p:nvGrpSpPr>
          <p:cNvPr id="19" name="Group 19"/>
          <p:cNvGrpSpPr/>
          <p:nvPr/>
        </p:nvGrpSpPr>
        <p:grpSpPr>
          <a:xfrm>
            <a:off x="0" y="0"/>
            <a:ext cx="6212838" cy="288733"/>
            <a:chOff x="0" y="0"/>
            <a:chExt cx="1636303" cy="76045"/>
          </a:xfrm>
        </p:grpSpPr>
        <p:sp>
          <p:nvSpPr>
            <p:cNvPr id="20" name="Freeform 20"/>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21" name="TextBox 21"/>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p:cNvSpPr txBox="1"/>
          <p:nvPr/>
        </p:nvSpPr>
        <p:spPr>
          <a:xfrm>
            <a:off x="674417" y="4719098"/>
            <a:ext cx="6107078" cy="736997"/>
          </a:xfrm>
          <a:prstGeom prst="rect">
            <a:avLst/>
          </a:prstGeom>
        </p:spPr>
        <p:txBody>
          <a:bodyPr wrap="square" lIns="0" tIns="0" rIns="0" bIns="0" rtlCol="0" anchor="t">
            <a:spAutoFit/>
          </a:bodyPr>
          <a:lstStyle/>
          <a:p>
            <a:pPr>
              <a:lnSpc>
                <a:spcPts val="2880"/>
              </a:lnSpc>
            </a:pPr>
            <a:r>
              <a:rPr lang="en-US" sz="2000" dirty="0">
                <a:solidFill>
                  <a:srgbClr val="D9D9D9"/>
                </a:solidFill>
                <a:latin typeface="Poppins"/>
              </a:rPr>
              <a:t>The communication between nodes can be done in two different ways :</a:t>
            </a:r>
          </a:p>
        </p:txBody>
      </p:sp>
      <p:sp>
        <p:nvSpPr>
          <p:cNvPr id="31" name="TextBox 18">
            <a:extLst>
              <a:ext uri="{FF2B5EF4-FFF2-40B4-BE49-F238E27FC236}">
                <a16:creationId xmlns:a16="http://schemas.microsoft.com/office/drawing/2014/main" id="{4D4DDC94-CD79-10AE-4FBF-D2CB59B3A7F2}"/>
              </a:ext>
            </a:extLst>
          </p:cNvPr>
          <p:cNvSpPr txBox="1"/>
          <p:nvPr/>
        </p:nvSpPr>
        <p:spPr>
          <a:xfrm>
            <a:off x="8069826" y="1299469"/>
            <a:ext cx="6712974" cy="802399"/>
          </a:xfrm>
          <a:prstGeom prst="rect">
            <a:avLst/>
          </a:prstGeom>
        </p:spPr>
        <p:txBody>
          <a:bodyPr wrap="square" lIns="0" tIns="0" rIns="0" bIns="0" rtlCol="0" anchor="t">
            <a:spAutoFit/>
          </a:bodyPr>
          <a:lstStyle/>
          <a:p>
            <a:pPr>
              <a:lnSpc>
                <a:spcPts val="6719"/>
              </a:lnSpc>
            </a:pPr>
            <a:r>
              <a:rPr lang="en-US" sz="4400" dirty="0">
                <a:solidFill>
                  <a:srgbClr val="3DCAB1"/>
                </a:solidFill>
                <a:latin typeface="Poppins Bold"/>
              </a:rPr>
              <a:t>Direct Communication </a:t>
            </a:r>
          </a:p>
        </p:txBody>
      </p:sp>
      <p:sp>
        <p:nvSpPr>
          <p:cNvPr id="32" name="TextBox 18">
            <a:extLst>
              <a:ext uri="{FF2B5EF4-FFF2-40B4-BE49-F238E27FC236}">
                <a16:creationId xmlns:a16="http://schemas.microsoft.com/office/drawing/2014/main" id="{8AF03705-B67B-F36E-6CDD-D25E8181A754}"/>
              </a:ext>
            </a:extLst>
          </p:cNvPr>
          <p:cNvSpPr txBox="1"/>
          <p:nvPr/>
        </p:nvSpPr>
        <p:spPr>
          <a:xfrm>
            <a:off x="8069826" y="4803753"/>
            <a:ext cx="7352672" cy="802399"/>
          </a:xfrm>
          <a:prstGeom prst="rect">
            <a:avLst/>
          </a:prstGeom>
        </p:spPr>
        <p:txBody>
          <a:bodyPr wrap="square" lIns="0" tIns="0" rIns="0" bIns="0" rtlCol="0" anchor="t">
            <a:spAutoFit/>
          </a:bodyPr>
          <a:lstStyle/>
          <a:p>
            <a:pPr>
              <a:lnSpc>
                <a:spcPts val="6719"/>
              </a:lnSpc>
            </a:pPr>
            <a:r>
              <a:rPr lang="en-US" sz="4400" dirty="0">
                <a:solidFill>
                  <a:srgbClr val="3DCAB1"/>
                </a:solidFill>
                <a:latin typeface="Poppins Bold"/>
              </a:rPr>
              <a:t>Cluster based MANET</a:t>
            </a:r>
          </a:p>
        </p:txBody>
      </p:sp>
      <p:sp>
        <p:nvSpPr>
          <p:cNvPr id="33" name="TextBox 22">
            <a:extLst>
              <a:ext uri="{FF2B5EF4-FFF2-40B4-BE49-F238E27FC236}">
                <a16:creationId xmlns:a16="http://schemas.microsoft.com/office/drawing/2014/main" id="{5948118B-AB55-5213-28D8-65EEE6934F33}"/>
              </a:ext>
            </a:extLst>
          </p:cNvPr>
          <p:cNvSpPr txBox="1"/>
          <p:nvPr/>
        </p:nvSpPr>
        <p:spPr>
          <a:xfrm>
            <a:off x="8069826" y="2581247"/>
            <a:ext cx="8541774" cy="1123256"/>
          </a:xfrm>
          <a:prstGeom prst="rect">
            <a:avLst/>
          </a:prstGeom>
        </p:spPr>
        <p:txBody>
          <a:bodyPr wrap="square" lIns="0" tIns="0" rIns="0" bIns="0" rtlCol="0" anchor="t">
            <a:spAutoFit/>
          </a:bodyPr>
          <a:lstStyle/>
          <a:p>
            <a:pPr>
              <a:lnSpc>
                <a:spcPts val="2880"/>
              </a:lnSpc>
            </a:pPr>
            <a:r>
              <a:rPr lang="en-US" sz="2800" dirty="0">
                <a:solidFill>
                  <a:srgbClr val="071C42"/>
                </a:solidFill>
                <a:latin typeface="Poppins"/>
              </a:rPr>
              <a:t>Nodes dynamically discovers routes to other nodes in the network using </a:t>
            </a:r>
            <a:r>
              <a:rPr lang="en-US" sz="2800" b="1" dirty="0">
                <a:solidFill>
                  <a:schemeClr val="bg2">
                    <a:lumMod val="10000"/>
                  </a:schemeClr>
                </a:solidFill>
                <a:latin typeface="Poppins"/>
              </a:rPr>
              <a:t>Ad-Hoc On Demand Distance Vector (AODV) </a:t>
            </a:r>
            <a:r>
              <a:rPr lang="en-US" sz="2800" dirty="0">
                <a:solidFill>
                  <a:srgbClr val="071C42"/>
                </a:solidFill>
                <a:latin typeface="Poppins"/>
              </a:rPr>
              <a:t>routing protocol</a:t>
            </a:r>
          </a:p>
        </p:txBody>
      </p:sp>
      <p:sp>
        <p:nvSpPr>
          <p:cNvPr id="34" name="TextBox 22">
            <a:extLst>
              <a:ext uri="{FF2B5EF4-FFF2-40B4-BE49-F238E27FC236}">
                <a16:creationId xmlns:a16="http://schemas.microsoft.com/office/drawing/2014/main" id="{15421161-BD68-FCCA-AE08-1C04C6B6E629}"/>
              </a:ext>
            </a:extLst>
          </p:cNvPr>
          <p:cNvSpPr txBox="1"/>
          <p:nvPr/>
        </p:nvSpPr>
        <p:spPr>
          <a:xfrm>
            <a:off x="8069826" y="6054763"/>
            <a:ext cx="8846574" cy="1123256"/>
          </a:xfrm>
          <a:prstGeom prst="rect">
            <a:avLst/>
          </a:prstGeom>
        </p:spPr>
        <p:txBody>
          <a:bodyPr wrap="square" lIns="0" tIns="0" rIns="0" bIns="0" rtlCol="0" anchor="t">
            <a:spAutoFit/>
          </a:bodyPr>
          <a:lstStyle/>
          <a:p>
            <a:pPr>
              <a:lnSpc>
                <a:spcPts val="2880"/>
              </a:lnSpc>
            </a:pPr>
            <a:r>
              <a:rPr lang="en-US" sz="2800" dirty="0">
                <a:solidFill>
                  <a:srgbClr val="071C42"/>
                </a:solidFill>
                <a:latin typeface="Poppins"/>
              </a:rPr>
              <a:t>Cluster based MANET uses</a:t>
            </a:r>
            <a:r>
              <a:rPr lang="en-US" sz="2800" b="1" dirty="0">
                <a:solidFill>
                  <a:schemeClr val="bg2">
                    <a:lumMod val="10000"/>
                  </a:schemeClr>
                </a:solidFill>
                <a:latin typeface="Poppins"/>
              </a:rPr>
              <a:t> CBRP( Cluster Based Routing Protocol) </a:t>
            </a:r>
            <a:r>
              <a:rPr lang="en-US" sz="2800" dirty="0">
                <a:solidFill>
                  <a:srgbClr val="071C42"/>
                </a:solidFill>
                <a:latin typeface="Poppins"/>
              </a:rPr>
              <a:t>and </a:t>
            </a:r>
            <a:r>
              <a:rPr lang="en-US" sz="2800" b="1" dirty="0">
                <a:solidFill>
                  <a:schemeClr val="bg2">
                    <a:lumMod val="10000"/>
                  </a:schemeClr>
                </a:solidFill>
                <a:latin typeface="Poppins"/>
              </a:rPr>
              <a:t>Dynamic Source Routing (DSR) protocol.</a:t>
            </a:r>
          </a:p>
        </p:txBody>
      </p:sp>
      <p:sp>
        <p:nvSpPr>
          <p:cNvPr id="35" name="TextBox 18">
            <a:extLst>
              <a:ext uri="{FF2B5EF4-FFF2-40B4-BE49-F238E27FC236}">
                <a16:creationId xmlns:a16="http://schemas.microsoft.com/office/drawing/2014/main" id="{8A6804D9-A62F-A23F-19FF-6934D4F7ED94}"/>
              </a:ext>
            </a:extLst>
          </p:cNvPr>
          <p:cNvSpPr txBox="1"/>
          <p:nvPr/>
        </p:nvSpPr>
        <p:spPr>
          <a:xfrm>
            <a:off x="7772400" y="8522920"/>
            <a:ext cx="11512506" cy="369332"/>
          </a:xfrm>
          <a:prstGeom prst="rect">
            <a:avLst/>
          </a:prstGeom>
        </p:spPr>
        <p:txBody>
          <a:bodyPr wrap="square" lIns="0" tIns="0" rIns="0" bIns="0" rtlCol="0" anchor="t">
            <a:spAutoFit/>
          </a:bodyPr>
          <a:lstStyle/>
          <a:p>
            <a:r>
              <a:rPr lang="en-US" sz="2400" dirty="0">
                <a:solidFill>
                  <a:srgbClr val="3DCAB1"/>
                </a:solidFill>
                <a:latin typeface="Poppins Bold"/>
              </a:rPr>
              <a:t>In our project we are using Direct Communication using AODV</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3467100"/>
            <a:chOff x="0" y="0"/>
            <a:chExt cx="4816593" cy="809397"/>
          </a:xfrm>
        </p:grpSpPr>
        <p:sp>
          <p:nvSpPr>
            <p:cNvPr id="3" name="Freeform 3"/>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0" y="9999516"/>
            <a:ext cx="6212838" cy="288733"/>
            <a:chOff x="0" y="0"/>
            <a:chExt cx="1636303" cy="76045"/>
          </a:xfrm>
        </p:grpSpPr>
        <p:sp>
          <p:nvSpPr>
            <p:cNvPr id="7" name="Freeform 7"/>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AE6D58CB-AC59-6D8B-E161-933F3818FF9C}"/>
              </a:ext>
            </a:extLst>
          </p:cNvPr>
          <p:cNvSpPr txBox="1"/>
          <p:nvPr/>
        </p:nvSpPr>
        <p:spPr>
          <a:xfrm>
            <a:off x="668592" y="1081307"/>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Direct Communication – AODV</a:t>
            </a:r>
          </a:p>
        </p:txBody>
      </p:sp>
      <p:pic>
        <p:nvPicPr>
          <p:cNvPr id="1026" name="Picture 2" descr="The Role of Vehicular Ad Hoc Networks in Intelligent Transport ...">
            <a:extLst>
              <a:ext uri="{FF2B5EF4-FFF2-40B4-BE49-F238E27FC236}">
                <a16:creationId xmlns:a16="http://schemas.microsoft.com/office/drawing/2014/main" id="{C4F1824B-31F5-3ECD-C61F-0CEA65EA20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53800" y="4201122"/>
            <a:ext cx="6553200" cy="3262250"/>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2">
            <a:extLst>
              <a:ext uri="{FF2B5EF4-FFF2-40B4-BE49-F238E27FC236}">
                <a16:creationId xmlns:a16="http://schemas.microsoft.com/office/drawing/2014/main" id="{C4008B26-F3FD-E0AF-5489-A89E3F2EDEF3}"/>
              </a:ext>
            </a:extLst>
          </p:cNvPr>
          <p:cNvSpPr txBox="1"/>
          <p:nvPr/>
        </p:nvSpPr>
        <p:spPr>
          <a:xfrm>
            <a:off x="804370" y="4201122"/>
            <a:ext cx="10468897" cy="4098430"/>
          </a:xfrm>
          <a:prstGeom prst="rect">
            <a:avLst/>
          </a:prstGeom>
        </p:spPr>
        <p:txBody>
          <a:bodyPr wrap="square" lIns="0" tIns="0" rIns="0" bIns="0" rtlCol="0" anchor="t">
            <a:spAutoFit/>
          </a:bodyPr>
          <a:lstStyle/>
          <a:p>
            <a:pPr>
              <a:lnSpc>
                <a:spcPts val="2880"/>
              </a:lnSpc>
            </a:pPr>
            <a:r>
              <a:rPr lang="en-US" sz="2800" b="1" dirty="0">
                <a:solidFill>
                  <a:schemeClr val="bg2">
                    <a:lumMod val="10000"/>
                  </a:schemeClr>
                </a:solidFill>
                <a:latin typeface="Poppins"/>
              </a:rPr>
              <a:t>AODV</a:t>
            </a:r>
            <a:r>
              <a:rPr lang="en-US" sz="2800" dirty="0">
                <a:solidFill>
                  <a:srgbClr val="071C42"/>
                </a:solidFill>
                <a:latin typeface="Poppins"/>
              </a:rPr>
              <a:t> is one of routing protocol which helps nodes to communicate even if they are not directly connected </a:t>
            </a:r>
            <a:r>
              <a:rPr lang="en-US" sz="2800" dirty="0" err="1">
                <a:solidFill>
                  <a:srgbClr val="071C42"/>
                </a:solidFill>
                <a:latin typeface="Poppins"/>
              </a:rPr>
              <a:t>i.e</a:t>
            </a:r>
            <a:r>
              <a:rPr lang="en-US" sz="2800" dirty="0">
                <a:solidFill>
                  <a:srgbClr val="071C42"/>
                </a:solidFill>
                <a:latin typeface="Poppins"/>
              </a:rPr>
              <a:t>, not in close approximation.</a:t>
            </a:r>
          </a:p>
          <a:p>
            <a:pPr>
              <a:lnSpc>
                <a:spcPts val="2880"/>
              </a:lnSpc>
            </a:pPr>
            <a:endParaRPr lang="en-US" sz="2800" dirty="0">
              <a:solidFill>
                <a:srgbClr val="071C42"/>
              </a:solidFill>
              <a:latin typeface="Poppins"/>
            </a:endParaRPr>
          </a:p>
          <a:p>
            <a:pPr>
              <a:lnSpc>
                <a:spcPts val="2880"/>
              </a:lnSpc>
            </a:pPr>
            <a:r>
              <a:rPr lang="en-US" sz="2800" dirty="0">
                <a:solidFill>
                  <a:srgbClr val="071C42"/>
                </a:solidFill>
                <a:latin typeface="Poppins"/>
              </a:rPr>
              <a:t>They use </a:t>
            </a:r>
            <a:r>
              <a:rPr lang="en-US" sz="2800" b="1" dirty="0">
                <a:solidFill>
                  <a:schemeClr val="bg2">
                    <a:lumMod val="10000"/>
                  </a:schemeClr>
                </a:solidFill>
                <a:latin typeface="Poppins"/>
              </a:rPr>
              <a:t>Route Request (RREQ) </a:t>
            </a:r>
            <a:r>
              <a:rPr lang="en-US" sz="2800" dirty="0">
                <a:solidFill>
                  <a:srgbClr val="071C42"/>
                </a:solidFill>
                <a:latin typeface="Poppins"/>
              </a:rPr>
              <a:t>messages from source node to destination. </a:t>
            </a:r>
          </a:p>
          <a:p>
            <a:pPr>
              <a:lnSpc>
                <a:spcPts val="2880"/>
              </a:lnSpc>
            </a:pPr>
            <a:endParaRPr lang="en-US" sz="2800" dirty="0">
              <a:solidFill>
                <a:srgbClr val="071C42"/>
              </a:solidFill>
              <a:latin typeface="Poppins"/>
            </a:endParaRPr>
          </a:p>
          <a:p>
            <a:pPr>
              <a:lnSpc>
                <a:spcPts val="2880"/>
              </a:lnSpc>
            </a:pPr>
            <a:r>
              <a:rPr lang="en-US" sz="2800" dirty="0">
                <a:solidFill>
                  <a:srgbClr val="071C42"/>
                </a:solidFill>
                <a:latin typeface="Poppins"/>
              </a:rPr>
              <a:t>RREQ message carry the following information:</a:t>
            </a:r>
          </a:p>
          <a:p>
            <a:pPr>
              <a:lnSpc>
                <a:spcPts val="2880"/>
              </a:lnSpc>
            </a:pPr>
            <a:r>
              <a:rPr lang="en-US" sz="2800" dirty="0">
                <a:solidFill>
                  <a:srgbClr val="071C42"/>
                </a:solidFill>
                <a:latin typeface="Poppins"/>
              </a:rPr>
              <a:t>	• Source/destination address</a:t>
            </a:r>
          </a:p>
          <a:p>
            <a:pPr>
              <a:lnSpc>
                <a:spcPts val="2880"/>
              </a:lnSpc>
            </a:pPr>
            <a:r>
              <a:rPr lang="en-US" sz="2800" dirty="0">
                <a:solidFill>
                  <a:srgbClr val="071C42"/>
                </a:solidFill>
                <a:latin typeface="Poppins"/>
              </a:rPr>
              <a:t>	• Unique message Id</a:t>
            </a:r>
          </a:p>
          <a:p>
            <a:pPr>
              <a:lnSpc>
                <a:spcPts val="2880"/>
              </a:lnSpc>
            </a:pPr>
            <a:r>
              <a:rPr lang="en-US" sz="2800" dirty="0">
                <a:solidFill>
                  <a:srgbClr val="071C42"/>
                </a:solidFill>
                <a:latin typeface="Poppins"/>
              </a:rPr>
              <a:t>	• Lifespan</a:t>
            </a:r>
            <a:endParaRPr lang="en-US" sz="2800" b="1" dirty="0">
              <a:solidFill>
                <a:schemeClr val="bg2">
                  <a:lumMod val="10000"/>
                </a:schemeClr>
              </a:solidFill>
              <a:latin typeface="Poppins"/>
            </a:endParaRPr>
          </a:p>
        </p:txBody>
      </p:sp>
      <p:pic>
        <p:nvPicPr>
          <p:cNvPr id="10" name="Picture 9">
            <a:extLst>
              <a:ext uri="{FF2B5EF4-FFF2-40B4-BE49-F238E27FC236}">
                <a16:creationId xmlns:a16="http://schemas.microsoft.com/office/drawing/2014/main" id="{F99E3E7E-A7E7-8D16-0200-234A58B8AE34}"/>
              </a:ext>
            </a:extLst>
          </p:cNvPr>
          <p:cNvPicPr>
            <a:picLocks noChangeAspect="1"/>
          </p:cNvPicPr>
          <p:nvPr/>
        </p:nvPicPr>
        <p:blipFill>
          <a:blip r:embed="rId3"/>
          <a:stretch>
            <a:fillRect/>
          </a:stretch>
        </p:blipFill>
        <p:spPr>
          <a:xfrm>
            <a:off x="12649200" y="7529718"/>
            <a:ext cx="4648200" cy="1801628"/>
          </a:xfrm>
          <a:prstGeom prst="rect">
            <a:avLst/>
          </a:prstGeom>
        </p:spPr>
      </p:pic>
      <p:sp>
        <p:nvSpPr>
          <p:cNvPr id="11" name="TextBox 10">
            <a:extLst>
              <a:ext uri="{FF2B5EF4-FFF2-40B4-BE49-F238E27FC236}">
                <a16:creationId xmlns:a16="http://schemas.microsoft.com/office/drawing/2014/main" id="{40628D19-9D55-8AC0-A776-036886D95CA3}"/>
              </a:ext>
            </a:extLst>
          </p:cNvPr>
          <p:cNvSpPr txBox="1"/>
          <p:nvPr/>
        </p:nvSpPr>
        <p:spPr>
          <a:xfrm>
            <a:off x="13828916" y="9213026"/>
            <a:ext cx="2288768" cy="369332"/>
          </a:xfrm>
          <a:prstGeom prst="rect">
            <a:avLst/>
          </a:prstGeom>
          <a:noFill/>
        </p:spPr>
        <p:txBody>
          <a:bodyPr wrap="none" rtlCol="0">
            <a:spAutoFit/>
          </a:bodyPr>
          <a:lstStyle/>
          <a:p>
            <a:r>
              <a:rPr lang="en-US" dirty="0"/>
              <a:t>Direct Communication</a:t>
            </a:r>
            <a:endParaRPr lang="en-IN"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13659F-9E46-CFB1-B981-C84E361CB19A}"/>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0EFE74C-5D44-DF20-495B-6F92CF96942D}"/>
              </a:ext>
            </a:extLst>
          </p:cNvPr>
          <p:cNvGrpSpPr/>
          <p:nvPr/>
        </p:nvGrpSpPr>
        <p:grpSpPr>
          <a:xfrm>
            <a:off x="-28575" y="-13519"/>
            <a:ext cx="18345150" cy="3458635"/>
            <a:chOff x="0" y="0"/>
            <a:chExt cx="4816593" cy="809397"/>
          </a:xfrm>
        </p:grpSpPr>
        <p:sp>
          <p:nvSpPr>
            <p:cNvPr id="3" name="Freeform 3">
              <a:extLst>
                <a:ext uri="{FF2B5EF4-FFF2-40B4-BE49-F238E27FC236}">
                  <a16:creationId xmlns:a16="http://schemas.microsoft.com/office/drawing/2014/main" id="{5863A987-D26F-6415-A1A6-9231C6B9D384}"/>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27F1F2D2-F6E6-9EA2-E293-D7D4A6A2C5DF}"/>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dirty="0"/>
            </a:p>
          </p:txBody>
        </p:sp>
      </p:grpSp>
      <p:grpSp>
        <p:nvGrpSpPr>
          <p:cNvPr id="6" name="Group 6">
            <a:extLst>
              <a:ext uri="{FF2B5EF4-FFF2-40B4-BE49-F238E27FC236}">
                <a16:creationId xmlns:a16="http://schemas.microsoft.com/office/drawing/2014/main" id="{FC5E2A59-96EF-3E5D-604A-93C7EFC1F906}"/>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89AFFAB5-BDA1-816E-E58F-A4ECEC6A4A67}"/>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E9207D48-2E6B-8FA6-3916-96AE91089311}"/>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dirty="0"/>
            </a:p>
          </p:txBody>
        </p:sp>
      </p:grpSp>
      <p:sp>
        <p:nvSpPr>
          <p:cNvPr id="9" name="AutoShape 9">
            <a:extLst>
              <a:ext uri="{FF2B5EF4-FFF2-40B4-BE49-F238E27FC236}">
                <a16:creationId xmlns:a16="http://schemas.microsoft.com/office/drawing/2014/main" id="{3A6D8110-C45E-3A75-D656-6272723911DC}"/>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DE4E6D32-7C07-AC6E-6011-D04BF824D311}"/>
              </a:ext>
            </a:extLst>
          </p:cNvPr>
          <p:cNvSpPr txBox="1"/>
          <p:nvPr/>
        </p:nvSpPr>
        <p:spPr>
          <a:xfrm>
            <a:off x="663676" y="1226015"/>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AODV - Functionality</a:t>
            </a:r>
          </a:p>
        </p:txBody>
      </p:sp>
      <p:sp>
        <p:nvSpPr>
          <p:cNvPr id="27" name="TextBox 22">
            <a:extLst>
              <a:ext uri="{FF2B5EF4-FFF2-40B4-BE49-F238E27FC236}">
                <a16:creationId xmlns:a16="http://schemas.microsoft.com/office/drawing/2014/main" id="{12587505-0D96-9FD2-8EB9-022D6E1BA4C9}"/>
              </a:ext>
            </a:extLst>
          </p:cNvPr>
          <p:cNvSpPr txBox="1"/>
          <p:nvPr/>
        </p:nvSpPr>
        <p:spPr>
          <a:xfrm>
            <a:off x="663676" y="4000500"/>
            <a:ext cx="10468897" cy="4470326"/>
          </a:xfrm>
          <a:prstGeom prst="rect">
            <a:avLst/>
          </a:prstGeom>
        </p:spPr>
        <p:txBody>
          <a:bodyPr wrap="square" lIns="0" tIns="0" rIns="0" bIns="0" rtlCol="0" anchor="t">
            <a:spAutoFit/>
          </a:bodyPr>
          <a:lstStyle/>
          <a:p>
            <a:pPr marL="457200" indent="-457200">
              <a:lnSpc>
                <a:spcPts val="2880"/>
              </a:lnSpc>
              <a:buFont typeface="Arial" panose="020B0604020202020204" pitchFamily="34" charset="0"/>
              <a:buChar char="•"/>
            </a:pPr>
            <a:r>
              <a:rPr lang="en-US" sz="2800" dirty="0">
                <a:solidFill>
                  <a:srgbClr val="002060"/>
                </a:solidFill>
                <a:latin typeface="Poppins"/>
              </a:rPr>
              <a:t>When a </a:t>
            </a:r>
            <a:r>
              <a:rPr lang="en-US" sz="2800" b="1" dirty="0">
                <a:solidFill>
                  <a:schemeClr val="bg2">
                    <a:lumMod val="10000"/>
                  </a:schemeClr>
                </a:solidFill>
                <a:latin typeface="Poppins"/>
              </a:rPr>
              <a:t>Route Request (RREQ) </a:t>
            </a:r>
            <a:r>
              <a:rPr lang="en-US" sz="2800" dirty="0">
                <a:solidFill>
                  <a:srgbClr val="002060"/>
                </a:solidFill>
                <a:latin typeface="Poppins"/>
              </a:rPr>
              <a:t>is sent, neighboring nodes receive it and forward it if it's not addressed to them.</a:t>
            </a:r>
          </a:p>
          <a:p>
            <a:pPr marL="457200" indent="-457200">
              <a:lnSpc>
                <a:spcPts val="2880"/>
              </a:lnSpc>
              <a:buFont typeface="Arial" panose="020B0604020202020204" pitchFamily="34" charset="0"/>
              <a:buChar char="•"/>
            </a:pPr>
            <a:endParaRPr lang="en-US" sz="2800" dirty="0">
              <a:solidFill>
                <a:srgbClr val="002060"/>
              </a:solidFill>
              <a:latin typeface="Poppins"/>
            </a:endParaRPr>
          </a:p>
          <a:p>
            <a:pPr marL="457200" indent="-457200">
              <a:lnSpc>
                <a:spcPts val="2880"/>
              </a:lnSpc>
              <a:buFont typeface="Arial" panose="020B0604020202020204" pitchFamily="34" charset="0"/>
              <a:buChar char="•"/>
            </a:pPr>
            <a:r>
              <a:rPr lang="en-US" sz="2800" dirty="0">
                <a:solidFill>
                  <a:srgbClr val="002060"/>
                </a:solidFill>
                <a:latin typeface="Poppins"/>
              </a:rPr>
              <a:t>If the RREQ reaches its destination, a reply is sent back to the sender.</a:t>
            </a:r>
          </a:p>
          <a:p>
            <a:pPr>
              <a:lnSpc>
                <a:spcPts val="2880"/>
              </a:lnSpc>
            </a:pPr>
            <a:r>
              <a:rPr lang="en-US" sz="2800" dirty="0">
                <a:solidFill>
                  <a:srgbClr val="002060"/>
                </a:solidFill>
                <a:latin typeface="Poppins"/>
              </a:rPr>
              <a:t> </a:t>
            </a:r>
          </a:p>
          <a:p>
            <a:pPr marL="457200" indent="-457200">
              <a:lnSpc>
                <a:spcPts val="2880"/>
              </a:lnSpc>
              <a:buFont typeface="Arial" panose="020B0604020202020204" pitchFamily="34" charset="0"/>
              <a:buChar char="•"/>
            </a:pPr>
            <a:r>
              <a:rPr lang="en-US" sz="2800" dirty="0">
                <a:solidFill>
                  <a:srgbClr val="002060"/>
                </a:solidFill>
                <a:latin typeface="Poppins"/>
              </a:rPr>
              <a:t>If the sender doesn't receive a reply within a timeout period, it retransmits the RREQ.</a:t>
            </a:r>
          </a:p>
          <a:p>
            <a:pPr>
              <a:lnSpc>
                <a:spcPts val="2880"/>
              </a:lnSpc>
            </a:pPr>
            <a:r>
              <a:rPr lang="en-US" sz="2800" dirty="0">
                <a:solidFill>
                  <a:srgbClr val="002060"/>
                </a:solidFill>
                <a:latin typeface="Poppins"/>
              </a:rPr>
              <a:t> </a:t>
            </a:r>
          </a:p>
          <a:p>
            <a:pPr marL="457200" indent="-457200">
              <a:lnSpc>
                <a:spcPts val="2880"/>
              </a:lnSpc>
              <a:buFont typeface="Arial" panose="020B0604020202020204" pitchFamily="34" charset="0"/>
              <a:buChar char="•"/>
            </a:pPr>
            <a:r>
              <a:rPr lang="en-US" sz="2800" dirty="0">
                <a:solidFill>
                  <a:srgbClr val="002060"/>
                </a:solidFill>
                <a:latin typeface="Poppins"/>
              </a:rPr>
              <a:t>The timeout period is called lifespan and decreases until it reaches zero, triggering retransmission</a:t>
            </a:r>
          </a:p>
        </p:txBody>
      </p:sp>
      <p:grpSp>
        <p:nvGrpSpPr>
          <p:cNvPr id="13" name="Group 6">
            <a:extLst>
              <a:ext uri="{FF2B5EF4-FFF2-40B4-BE49-F238E27FC236}">
                <a16:creationId xmlns:a16="http://schemas.microsoft.com/office/drawing/2014/main" id="{DB15548B-F609-16DC-5472-8EC8BD547F62}"/>
              </a:ext>
            </a:extLst>
          </p:cNvPr>
          <p:cNvGrpSpPr/>
          <p:nvPr/>
        </p:nvGrpSpPr>
        <p:grpSpPr>
          <a:xfrm rot="5400000">
            <a:off x="6015550" y="5339285"/>
            <a:ext cx="10948221" cy="242613"/>
            <a:chOff x="0" y="0"/>
            <a:chExt cx="1636303" cy="76045"/>
          </a:xfrm>
        </p:grpSpPr>
        <p:sp>
          <p:nvSpPr>
            <p:cNvPr id="14" name="Freeform 7">
              <a:extLst>
                <a:ext uri="{FF2B5EF4-FFF2-40B4-BE49-F238E27FC236}">
                  <a16:creationId xmlns:a16="http://schemas.microsoft.com/office/drawing/2014/main" id="{68AD474C-8C2E-FC38-C4D5-35C7F2E58A25}"/>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5" name="TextBox 8">
              <a:extLst>
                <a:ext uri="{FF2B5EF4-FFF2-40B4-BE49-F238E27FC236}">
                  <a16:creationId xmlns:a16="http://schemas.microsoft.com/office/drawing/2014/main" id="{7DFD5B19-01A9-D708-90E1-BDC36C9F6E4F}"/>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dirty="0"/>
            </a:p>
          </p:txBody>
        </p:sp>
      </p:grpSp>
      <p:pic>
        <p:nvPicPr>
          <p:cNvPr id="19" name="Picture 18">
            <a:extLst>
              <a:ext uri="{FF2B5EF4-FFF2-40B4-BE49-F238E27FC236}">
                <a16:creationId xmlns:a16="http://schemas.microsoft.com/office/drawing/2014/main" id="{66AC36F9-C50A-483D-F9BB-8838D88B2E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76649" y="0"/>
            <a:ext cx="6711351" cy="10287000"/>
          </a:xfrm>
          <a:prstGeom prst="rect">
            <a:avLst/>
          </a:prstGeom>
        </p:spPr>
      </p:pic>
    </p:spTree>
    <p:extLst>
      <p:ext uri="{BB962C8B-B14F-4D97-AF65-F5344CB8AC3E}">
        <p14:creationId xmlns:p14="http://schemas.microsoft.com/office/powerpoint/2010/main" val="37400037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6EFC55-EDE6-4B11-EBCA-7C035F5EE7F0}"/>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E7651EA5-0681-CDDD-CEF8-76ECBAA4C783}"/>
              </a:ext>
            </a:extLst>
          </p:cNvPr>
          <p:cNvGrpSpPr/>
          <p:nvPr/>
        </p:nvGrpSpPr>
        <p:grpSpPr>
          <a:xfrm>
            <a:off x="0" y="1"/>
            <a:ext cx="18288000" cy="1866899"/>
            <a:chOff x="0" y="0"/>
            <a:chExt cx="4816593" cy="809397"/>
          </a:xfrm>
        </p:grpSpPr>
        <p:sp>
          <p:nvSpPr>
            <p:cNvPr id="3" name="Freeform 3">
              <a:extLst>
                <a:ext uri="{FF2B5EF4-FFF2-40B4-BE49-F238E27FC236}">
                  <a16:creationId xmlns:a16="http://schemas.microsoft.com/office/drawing/2014/main" id="{A9CFA3CB-995D-D641-5C10-F57CA46386FA}"/>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EDDE50A3-E48E-F961-CAB8-FCB813CB05DE}"/>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a:extLst>
              <a:ext uri="{FF2B5EF4-FFF2-40B4-BE49-F238E27FC236}">
                <a16:creationId xmlns:a16="http://schemas.microsoft.com/office/drawing/2014/main" id="{F4F1E7A5-DD64-D462-DAB3-724617615B96}"/>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D03F2582-D551-98BE-16E3-5051B6DE73CD}"/>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87BBFF62-575E-233E-9E89-59E32C9AC4F4}"/>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a:extLst>
              <a:ext uri="{FF2B5EF4-FFF2-40B4-BE49-F238E27FC236}">
                <a16:creationId xmlns:a16="http://schemas.microsoft.com/office/drawing/2014/main" id="{2230AD70-81A5-7A30-23A9-5CAEC33ED65B}"/>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A0B6257E-4C43-41CA-AB56-68DC299158ED}"/>
              </a:ext>
            </a:extLst>
          </p:cNvPr>
          <p:cNvSpPr txBox="1"/>
          <p:nvPr/>
        </p:nvSpPr>
        <p:spPr>
          <a:xfrm>
            <a:off x="685800" y="696519"/>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RESULTS (Visualization)</a:t>
            </a:r>
          </a:p>
        </p:txBody>
      </p:sp>
      <p:pic>
        <p:nvPicPr>
          <p:cNvPr id="5" name="Network Routing Visualization 2024-02-22 21-15-35">
            <a:hlinkClick r:id="" action="ppaction://media"/>
            <a:extLst>
              <a:ext uri="{FF2B5EF4-FFF2-40B4-BE49-F238E27FC236}">
                <a16:creationId xmlns:a16="http://schemas.microsoft.com/office/drawing/2014/main" id="{9821C0F1-DE65-1C98-FAE8-6EB161710115}"/>
              </a:ext>
            </a:extLst>
          </p:cNvPr>
          <p:cNvPicPr>
            <a:picLocks noChangeAspect="1"/>
          </p:cNvPicPr>
          <p:nvPr>
            <a:videoFile r:link="rId1"/>
            <p:extLst>
              <p:ext uri="{DAA4B4D4-6D71-4841-9C94-3DE7FCFB9230}">
                <p14:media xmlns:p14="http://schemas.microsoft.com/office/powerpoint/2010/main" r:embed="rId2">
                  <p14:trim st="15345"/>
                </p14:media>
              </p:ext>
            </p:extLst>
          </p:nvPr>
        </p:nvPicPr>
        <p:blipFill>
          <a:blip r:embed="rId4"/>
          <a:stretch>
            <a:fillRect/>
          </a:stretch>
        </p:blipFill>
        <p:spPr>
          <a:xfrm>
            <a:off x="3733800" y="2019300"/>
            <a:ext cx="10896600" cy="7922072"/>
          </a:xfrm>
          <a:prstGeom prst="rect">
            <a:avLst/>
          </a:prstGeom>
        </p:spPr>
      </p:pic>
    </p:spTree>
    <p:extLst>
      <p:ext uri="{BB962C8B-B14F-4D97-AF65-F5344CB8AC3E}">
        <p14:creationId xmlns:p14="http://schemas.microsoft.com/office/powerpoint/2010/main" val="810301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76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8FEBD0-1038-7F77-07FD-3E2E0D6A996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0BA001D2-5297-E98D-9CD5-FFADC623E454}"/>
              </a:ext>
            </a:extLst>
          </p:cNvPr>
          <p:cNvGrpSpPr/>
          <p:nvPr/>
        </p:nvGrpSpPr>
        <p:grpSpPr>
          <a:xfrm>
            <a:off x="0" y="1"/>
            <a:ext cx="18288000" cy="2501158"/>
            <a:chOff x="0" y="0"/>
            <a:chExt cx="4816593" cy="809397"/>
          </a:xfrm>
        </p:grpSpPr>
        <p:sp>
          <p:nvSpPr>
            <p:cNvPr id="3" name="Freeform 3">
              <a:extLst>
                <a:ext uri="{FF2B5EF4-FFF2-40B4-BE49-F238E27FC236}">
                  <a16:creationId xmlns:a16="http://schemas.microsoft.com/office/drawing/2014/main" id="{9E8A3313-0824-92B2-7028-0C18C1061F24}"/>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B458CAE2-95DB-B48C-BE66-AC004E33CE65}"/>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a:extLst>
              <a:ext uri="{FF2B5EF4-FFF2-40B4-BE49-F238E27FC236}">
                <a16:creationId xmlns:a16="http://schemas.microsoft.com/office/drawing/2014/main" id="{01DA9ACF-C8DD-6548-C9B0-A7CEAAF09CE9}"/>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CE5190CA-53E7-E5A9-A521-A0BF28C4EC41}"/>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E6B227CC-9109-C0AE-6FCB-9FE7505E0EDF}"/>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a:extLst>
              <a:ext uri="{FF2B5EF4-FFF2-40B4-BE49-F238E27FC236}">
                <a16:creationId xmlns:a16="http://schemas.microsoft.com/office/drawing/2014/main" id="{1950D5FF-B816-A63F-2EDF-E96BB6AD0F73}"/>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497EF885-7E63-ED51-331B-5B28B7DADC9A}"/>
              </a:ext>
            </a:extLst>
          </p:cNvPr>
          <p:cNvSpPr txBox="1"/>
          <p:nvPr/>
        </p:nvSpPr>
        <p:spPr>
          <a:xfrm>
            <a:off x="685800" y="842199"/>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CONCLUSION</a:t>
            </a:r>
          </a:p>
        </p:txBody>
      </p:sp>
      <p:sp>
        <p:nvSpPr>
          <p:cNvPr id="11" name="TextBox 22">
            <a:extLst>
              <a:ext uri="{FF2B5EF4-FFF2-40B4-BE49-F238E27FC236}">
                <a16:creationId xmlns:a16="http://schemas.microsoft.com/office/drawing/2014/main" id="{D6075BEB-C49A-DA7E-D54E-483DB34A7553}"/>
              </a:ext>
            </a:extLst>
          </p:cNvPr>
          <p:cNvSpPr txBox="1"/>
          <p:nvPr/>
        </p:nvSpPr>
        <p:spPr>
          <a:xfrm>
            <a:off x="1790698" y="4381500"/>
            <a:ext cx="14706600" cy="2997103"/>
          </a:xfrm>
          <a:prstGeom prst="rect">
            <a:avLst/>
          </a:prstGeom>
        </p:spPr>
        <p:txBody>
          <a:bodyPr wrap="square" lIns="0" tIns="0" rIns="0" bIns="0" rtlCol="0" anchor="t">
            <a:spAutoFit/>
          </a:bodyPr>
          <a:lstStyle/>
          <a:p>
            <a:pPr>
              <a:lnSpc>
                <a:spcPts val="2880"/>
              </a:lnSpc>
            </a:pPr>
            <a:r>
              <a:rPr lang="en-US" sz="3000" dirty="0">
                <a:solidFill>
                  <a:srgbClr val="071C42"/>
                </a:solidFill>
                <a:latin typeface="Poppins"/>
              </a:rPr>
              <a:t>In summary, Mobile Ad hoc Networks (MANETs) serve as crucial communication lifelines during disasters, bypassing traditional infrastructure limitations. Our project's implementation of the Ad hoc On-Demand Distance Vector (AODV) routing protocol demonstrates how such networks can efficiently connect devices, even in isolated areas. Through simulations in network, we contribute to enhancing disaster response strategies, highlighting the significance of collaborative efforts in fostering resilience for a sustainable future.</a:t>
            </a:r>
          </a:p>
        </p:txBody>
      </p:sp>
    </p:spTree>
    <p:extLst>
      <p:ext uri="{BB962C8B-B14F-4D97-AF65-F5344CB8AC3E}">
        <p14:creationId xmlns:p14="http://schemas.microsoft.com/office/powerpoint/2010/main" val="8630066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D72D58-2218-D984-6D5C-278C42BDA9F7}"/>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9E3F59DF-90A2-6D8F-0FB2-F5A0D68F1895}"/>
              </a:ext>
            </a:extLst>
          </p:cNvPr>
          <p:cNvGrpSpPr/>
          <p:nvPr/>
        </p:nvGrpSpPr>
        <p:grpSpPr>
          <a:xfrm>
            <a:off x="0" y="1"/>
            <a:ext cx="18288000" cy="2501158"/>
            <a:chOff x="0" y="0"/>
            <a:chExt cx="4816593" cy="809397"/>
          </a:xfrm>
        </p:grpSpPr>
        <p:sp>
          <p:nvSpPr>
            <p:cNvPr id="3" name="Freeform 3">
              <a:extLst>
                <a:ext uri="{FF2B5EF4-FFF2-40B4-BE49-F238E27FC236}">
                  <a16:creationId xmlns:a16="http://schemas.microsoft.com/office/drawing/2014/main" id="{3475C739-C9F5-AE83-7CC4-F38A8391C362}"/>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02741938-C02C-AD24-3FE8-D369EC7574E7}"/>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a:extLst>
              <a:ext uri="{FF2B5EF4-FFF2-40B4-BE49-F238E27FC236}">
                <a16:creationId xmlns:a16="http://schemas.microsoft.com/office/drawing/2014/main" id="{D752760A-A0EE-0C3F-53ED-BEA908B3DC42}"/>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E2EAF8AA-6CF9-C416-1C0E-7ED8DED5D8BB}"/>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B8FA4453-C9D1-71FA-95BF-0D77E92E51C4}"/>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a:extLst>
              <a:ext uri="{FF2B5EF4-FFF2-40B4-BE49-F238E27FC236}">
                <a16:creationId xmlns:a16="http://schemas.microsoft.com/office/drawing/2014/main" id="{DFB3EC05-8B22-A1F0-682F-1DCD717351C0}"/>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49998E2D-2BE1-84E0-FD93-96CF04223DEA}"/>
              </a:ext>
            </a:extLst>
          </p:cNvPr>
          <p:cNvSpPr txBox="1"/>
          <p:nvPr/>
        </p:nvSpPr>
        <p:spPr>
          <a:xfrm>
            <a:off x="685800" y="842199"/>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FUTURE WORK</a:t>
            </a:r>
          </a:p>
        </p:txBody>
      </p:sp>
      <p:sp>
        <p:nvSpPr>
          <p:cNvPr id="5" name="TextBox 22">
            <a:extLst>
              <a:ext uri="{FF2B5EF4-FFF2-40B4-BE49-F238E27FC236}">
                <a16:creationId xmlns:a16="http://schemas.microsoft.com/office/drawing/2014/main" id="{577972C7-3372-4E12-AAD9-CF11D016B4A0}"/>
              </a:ext>
            </a:extLst>
          </p:cNvPr>
          <p:cNvSpPr txBox="1"/>
          <p:nvPr/>
        </p:nvSpPr>
        <p:spPr>
          <a:xfrm>
            <a:off x="2838447" y="4457700"/>
            <a:ext cx="12611102" cy="3231654"/>
          </a:xfrm>
          <a:prstGeom prst="rect">
            <a:avLst/>
          </a:prstGeom>
        </p:spPr>
        <p:txBody>
          <a:bodyPr wrap="square" lIns="0" tIns="0" rIns="0" bIns="0" rtlCol="0" anchor="t">
            <a:spAutoFit/>
          </a:bodyPr>
          <a:lstStyle/>
          <a:p>
            <a:r>
              <a:rPr lang="en-US" sz="3000" dirty="0">
                <a:solidFill>
                  <a:srgbClr val="071C42"/>
                </a:solidFill>
                <a:latin typeface="Poppins"/>
              </a:rPr>
              <a:t>To address security threats in MANETs like eavesdropping and message tampering, we plan to implement RSA encryption. By integrating RSA, we'll strengthen data transmission, ensuring confidentiality and integrity. This effort will involve research to smoothly integrate RSA into the network while keeping performance efficient. Deploying RSA will proactively protect MANETs from potential attacks by malicious users.</a:t>
            </a:r>
          </a:p>
        </p:txBody>
      </p:sp>
    </p:spTree>
    <p:extLst>
      <p:ext uri="{BB962C8B-B14F-4D97-AF65-F5344CB8AC3E}">
        <p14:creationId xmlns:p14="http://schemas.microsoft.com/office/powerpoint/2010/main" val="42387981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1BBAEF-D015-1704-D42E-E2A47D364116}"/>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235628D5-667D-B9AF-0179-05339DFD90DF}"/>
              </a:ext>
            </a:extLst>
          </p:cNvPr>
          <p:cNvGrpSpPr/>
          <p:nvPr/>
        </p:nvGrpSpPr>
        <p:grpSpPr>
          <a:xfrm>
            <a:off x="-76200" y="-4"/>
            <a:ext cx="18440400" cy="10858504"/>
            <a:chOff x="0" y="0"/>
            <a:chExt cx="2037011" cy="2438400"/>
          </a:xfrm>
        </p:grpSpPr>
        <p:sp>
          <p:nvSpPr>
            <p:cNvPr id="3" name="Freeform 3">
              <a:extLst>
                <a:ext uri="{FF2B5EF4-FFF2-40B4-BE49-F238E27FC236}">
                  <a16:creationId xmlns:a16="http://schemas.microsoft.com/office/drawing/2014/main" id="{449D7DA6-B06E-A7E2-3CC3-DE5B4BCC8AB8}"/>
                </a:ext>
              </a:extLst>
            </p:cNvPr>
            <p:cNvSpPr/>
            <p:nvPr/>
          </p:nvSpPr>
          <p:spPr>
            <a:xfrm>
              <a:off x="0" y="0"/>
              <a:ext cx="2037011" cy="2438400"/>
            </a:xfrm>
            <a:custGeom>
              <a:avLst/>
              <a:gdLst/>
              <a:ahLst/>
              <a:cxnLst/>
              <a:rect l="l" t="t" r="r" b="b"/>
              <a:pathLst>
                <a:path w="2037011" h="2438400">
                  <a:moveTo>
                    <a:pt x="0" y="0"/>
                  </a:moveTo>
                  <a:lnTo>
                    <a:pt x="2037011" y="0"/>
                  </a:lnTo>
                  <a:lnTo>
                    <a:pt x="2037011" y="2438400"/>
                  </a:lnTo>
                  <a:lnTo>
                    <a:pt x="0" y="2438400"/>
                  </a:lnTo>
                  <a:close/>
                </a:path>
              </a:pathLst>
            </a:custGeom>
            <a:solidFill>
              <a:srgbClr val="071C42"/>
            </a:solidFill>
          </p:spPr>
        </p:sp>
        <p:sp>
          <p:nvSpPr>
            <p:cNvPr id="4" name="TextBox 4">
              <a:extLst>
                <a:ext uri="{FF2B5EF4-FFF2-40B4-BE49-F238E27FC236}">
                  <a16:creationId xmlns:a16="http://schemas.microsoft.com/office/drawing/2014/main" id="{9E679C7B-7255-6DBB-190B-C9125C7096CA}"/>
                </a:ext>
              </a:extLst>
            </p:cNvPr>
            <p:cNvSpPr txBox="1"/>
            <p:nvPr/>
          </p:nvSpPr>
          <p:spPr>
            <a:xfrm>
              <a:off x="0" y="-38100"/>
              <a:ext cx="2037011" cy="2476500"/>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a:extLst>
              <a:ext uri="{FF2B5EF4-FFF2-40B4-BE49-F238E27FC236}">
                <a16:creationId xmlns:a16="http://schemas.microsoft.com/office/drawing/2014/main" id="{3767B85A-09BA-E8FB-E560-5C7742BD6D3E}"/>
              </a:ext>
            </a:extLst>
          </p:cNvPr>
          <p:cNvSpPr txBox="1"/>
          <p:nvPr/>
        </p:nvSpPr>
        <p:spPr>
          <a:xfrm>
            <a:off x="1223554" y="2098931"/>
            <a:ext cx="4325016" cy="881395"/>
          </a:xfrm>
          <a:prstGeom prst="rect">
            <a:avLst/>
          </a:prstGeom>
        </p:spPr>
        <p:txBody>
          <a:bodyPr wrap="square" lIns="0" tIns="0" rIns="0" bIns="0" rtlCol="0" anchor="t">
            <a:spAutoFit/>
          </a:bodyPr>
          <a:lstStyle/>
          <a:p>
            <a:pPr>
              <a:lnSpc>
                <a:spcPts val="6719"/>
              </a:lnSpc>
            </a:pPr>
            <a:r>
              <a:rPr lang="en-US" sz="6600" dirty="0">
                <a:solidFill>
                  <a:srgbClr val="FFFFFF"/>
                </a:solidFill>
                <a:latin typeface="Poppins Bold"/>
              </a:rPr>
              <a:t>Our Team</a:t>
            </a:r>
          </a:p>
        </p:txBody>
      </p:sp>
      <p:sp>
        <p:nvSpPr>
          <p:cNvPr id="7" name="AutoShape 7">
            <a:extLst>
              <a:ext uri="{FF2B5EF4-FFF2-40B4-BE49-F238E27FC236}">
                <a16:creationId xmlns:a16="http://schemas.microsoft.com/office/drawing/2014/main" id="{70A47CE0-D5C5-FF48-A849-B70D75569BBE}"/>
              </a:ext>
            </a:extLst>
          </p:cNvPr>
          <p:cNvSpPr/>
          <p:nvPr/>
        </p:nvSpPr>
        <p:spPr>
          <a:xfrm>
            <a:off x="1028700" y="800100"/>
            <a:ext cx="16230600" cy="0"/>
          </a:xfrm>
          <a:prstGeom prst="line">
            <a:avLst/>
          </a:prstGeom>
          <a:ln w="19050" cap="flat">
            <a:solidFill>
              <a:srgbClr val="D9D9D9"/>
            </a:solidFill>
            <a:prstDash val="solid"/>
            <a:headEnd type="none" w="sm" len="sm"/>
            <a:tailEnd type="none" w="sm" len="sm"/>
          </a:ln>
        </p:spPr>
      </p:sp>
      <p:grpSp>
        <p:nvGrpSpPr>
          <p:cNvPr id="8" name="Group 8">
            <a:extLst>
              <a:ext uri="{FF2B5EF4-FFF2-40B4-BE49-F238E27FC236}">
                <a16:creationId xmlns:a16="http://schemas.microsoft.com/office/drawing/2014/main" id="{7DFD5FDD-D078-B93C-764D-59FFE4A7A628}"/>
              </a:ext>
            </a:extLst>
          </p:cNvPr>
          <p:cNvGrpSpPr/>
          <p:nvPr/>
        </p:nvGrpSpPr>
        <p:grpSpPr>
          <a:xfrm rot="-5400000">
            <a:off x="16100561" y="1974906"/>
            <a:ext cx="4238545" cy="288733"/>
            <a:chOff x="0" y="0"/>
            <a:chExt cx="1116325" cy="76045"/>
          </a:xfrm>
        </p:grpSpPr>
        <p:sp>
          <p:nvSpPr>
            <p:cNvPr id="9" name="Freeform 9">
              <a:extLst>
                <a:ext uri="{FF2B5EF4-FFF2-40B4-BE49-F238E27FC236}">
                  <a16:creationId xmlns:a16="http://schemas.microsoft.com/office/drawing/2014/main" id="{CF3E1945-1982-C3E1-1735-CB8C5DD554EE}"/>
                </a:ext>
              </a:extLst>
            </p:cNvPr>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0" name="TextBox 10">
              <a:extLst>
                <a:ext uri="{FF2B5EF4-FFF2-40B4-BE49-F238E27FC236}">
                  <a16:creationId xmlns:a16="http://schemas.microsoft.com/office/drawing/2014/main" id="{4CCEE667-61D3-F7D6-EA8B-0AA3A7BA82B6}"/>
                </a:ext>
              </a:extLst>
            </p:cNvPr>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dirty="0"/>
            </a:p>
          </p:txBody>
        </p:sp>
      </p:grpSp>
      <p:sp>
        <p:nvSpPr>
          <p:cNvPr id="11" name="Freeform 11">
            <a:extLst>
              <a:ext uri="{FF2B5EF4-FFF2-40B4-BE49-F238E27FC236}">
                <a16:creationId xmlns:a16="http://schemas.microsoft.com/office/drawing/2014/main" id="{A5F8214E-F4B4-CE9F-5418-695A34722625}"/>
              </a:ext>
            </a:extLst>
          </p:cNvPr>
          <p:cNvSpPr/>
          <p:nvPr/>
        </p:nvSpPr>
        <p:spPr>
          <a:xfrm flipV="1">
            <a:off x="11658600" y="5279409"/>
            <a:ext cx="9005307" cy="6565688"/>
          </a:xfrm>
          <a:custGeom>
            <a:avLst/>
            <a:gdLst/>
            <a:ahLst/>
            <a:cxnLst/>
            <a:rect l="l" t="t" r="r" b="b"/>
            <a:pathLst>
              <a:path w="9005307" h="6565688">
                <a:moveTo>
                  <a:pt x="0" y="6565688"/>
                </a:moveTo>
                <a:lnTo>
                  <a:pt x="9005307" y="6565688"/>
                </a:lnTo>
                <a:lnTo>
                  <a:pt x="9005307" y="0"/>
                </a:lnTo>
                <a:lnTo>
                  <a:pt x="0" y="0"/>
                </a:lnTo>
                <a:lnTo>
                  <a:pt x="0" y="6565688"/>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dirty="0"/>
          </a:p>
        </p:txBody>
      </p:sp>
      <p:sp>
        <p:nvSpPr>
          <p:cNvPr id="22" name="TextBox 21">
            <a:extLst>
              <a:ext uri="{FF2B5EF4-FFF2-40B4-BE49-F238E27FC236}">
                <a16:creationId xmlns:a16="http://schemas.microsoft.com/office/drawing/2014/main" id="{01F6761B-6A5F-74C0-ED8E-02BFB0A27F7C}"/>
              </a:ext>
            </a:extLst>
          </p:cNvPr>
          <p:cNvSpPr txBox="1"/>
          <p:nvPr/>
        </p:nvSpPr>
        <p:spPr>
          <a:xfrm>
            <a:off x="1028700" y="3485213"/>
            <a:ext cx="13765725" cy="3974421"/>
          </a:xfrm>
          <a:prstGeom prst="rect">
            <a:avLst/>
          </a:prstGeom>
          <a:noFill/>
        </p:spPr>
        <p:txBody>
          <a:bodyPr wrap="square" rtlCol="0">
            <a:spAutoFit/>
          </a:bodyPr>
          <a:lstStyle/>
          <a:p>
            <a:pPr>
              <a:lnSpc>
                <a:spcPct val="200000"/>
              </a:lnSpc>
            </a:pPr>
            <a:r>
              <a:rPr lang="en-IN" sz="4400" dirty="0">
                <a:solidFill>
                  <a:schemeClr val="bg1"/>
                </a:solidFill>
                <a:latin typeface="Poppins Bold"/>
              </a:rPr>
              <a:t>ANUVIND M P </a:t>
            </a:r>
            <a:r>
              <a:rPr lang="en-IN" sz="4400" dirty="0">
                <a:solidFill>
                  <a:srgbClr val="3DCAB1"/>
                </a:solidFill>
                <a:latin typeface="Poppins Bold"/>
              </a:rPr>
              <a:t>(AM.EN.U4AIE22010)</a:t>
            </a:r>
          </a:p>
          <a:p>
            <a:pPr>
              <a:lnSpc>
                <a:spcPct val="200000"/>
              </a:lnSpc>
            </a:pPr>
            <a:r>
              <a:rPr lang="en-IN" sz="4400" dirty="0">
                <a:solidFill>
                  <a:schemeClr val="bg1"/>
                </a:solidFill>
                <a:latin typeface="Poppins Bold"/>
              </a:rPr>
              <a:t>HARISHANKAR BINU NAIR </a:t>
            </a:r>
            <a:r>
              <a:rPr lang="en-IN" sz="4400" dirty="0">
                <a:solidFill>
                  <a:srgbClr val="3DCAB1"/>
                </a:solidFill>
                <a:latin typeface="Poppins Bold"/>
              </a:rPr>
              <a:t>(AM.EN.U4AIE22023)</a:t>
            </a:r>
          </a:p>
          <a:p>
            <a:pPr>
              <a:lnSpc>
                <a:spcPct val="200000"/>
              </a:lnSpc>
            </a:pPr>
            <a:r>
              <a:rPr lang="en-IN" sz="4400" dirty="0">
                <a:solidFill>
                  <a:schemeClr val="bg1"/>
                </a:solidFill>
                <a:latin typeface="Poppins Bold"/>
              </a:rPr>
              <a:t>R S HARISH KUMAR </a:t>
            </a:r>
            <a:r>
              <a:rPr lang="en-IN" sz="4400" dirty="0">
                <a:solidFill>
                  <a:srgbClr val="3DCAB1"/>
                </a:solidFill>
                <a:latin typeface="Poppins Bold"/>
              </a:rPr>
              <a:t>(AM.EN.U4AIE22042)</a:t>
            </a:r>
          </a:p>
        </p:txBody>
      </p:sp>
    </p:spTree>
    <p:extLst>
      <p:ext uri="{BB962C8B-B14F-4D97-AF65-F5344CB8AC3E}">
        <p14:creationId xmlns:p14="http://schemas.microsoft.com/office/powerpoint/2010/main" val="1761578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4F37CB-68FE-B9AD-7D71-33090BC736B3}"/>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EAA080F8-43A4-D49B-30B4-3D4C82E03B30}"/>
              </a:ext>
            </a:extLst>
          </p:cNvPr>
          <p:cNvGrpSpPr/>
          <p:nvPr/>
        </p:nvGrpSpPr>
        <p:grpSpPr>
          <a:xfrm>
            <a:off x="0" y="0"/>
            <a:ext cx="18288000" cy="10287000"/>
            <a:chOff x="0" y="0"/>
            <a:chExt cx="2037011" cy="2438400"/>
          </a:xfrm>
        </p:grpSpPr>
        <p:sp>
          <p:nvSpPr>
            <p:cNvPr id="3" name="Freeform 3">
              <a:extLst>
                <a:ext uri="{FF2B5EF4-FFF2-40B4-BE49-F238E27FC236}">
                  <a16:creationId xmlns:a16="http://schemas.microsoft.com/office/drawing/2014/main" id="{2D57A2BC-1573-4789-8FD4-775EECE2FD17}"/>
                </a:ext>
              </a:extLst>
            </p:cNvPr>
            <p:cNvSpPr/>
            <p:nvPr/>
          </p:nvSpPr>
          <p:spPr>
            <a:xfrm>
              <a:off x="0" y="0"/>
              <a:ext cx="2037011" cy="2438400"/>
            </a:xfrm>
            <a:custGeom>
              <a:avLst/>
              <a:gdLst/>
              <a:ahLst/>
              <a:cxnLst/>
              <a:rect l="l" t="t" r="r" b="b"/>
              <a:pathLst>
                <a:path w="2037011" h="2438400">
                  <a:moveTo>
                    <a:pt x="0" y="0"/>
                  </a:moveTo>
                  <a:lnTo>
                    <a:pt x="2037011" y="0"/>
                  </a:lnTo>
                  <a:lnTo>
                    <a:pt x="2037011" y="2438400"/>
                  </a:lnTo>
                  <a:lnTo>
                    <a:pt x="0" y="2438400"/>
                  </a:lnTo>
                  <a:close/>
                </a:path>
              </a:pathLst>
            </a:custGeom>
            <a:solidFill>
              <a:srgbClr val="071C42"/>
            </a:solidFill>
          </p:spPr>
          <p:txBody>
            <a:bodyPr/>
            <a:lstStyle/>
            <a:p>
              <a:endParaRPr lang="en-IN" sz="2000" dirty="0"/>
            </a:p>
          </p:txBody>
        </p:sp>
        <p:sp>
          <p:nvSpPr>
            <p:cNvPr id="4" name="TextBox 4">
              <a:extLst>
                <a:ext uri="{FF2B5EF4-FFF2-40B4-BE49-F238E27FC236}">
                  <a16:creationId xmlns:a16="http://schemas.microsoft.com/office/drawing/2014/main" id="{D92FC7DD-B898-D605-EC51-A06CC886F94E}"/>
                </a:ext>
              </a:extLst>
            </p:cNvPr>
            <p:cNvSpPr txBox="1"/>
            <p:nvPr/>
          </p:nvSpPr>
          <p:spPr>
            <a:xfrm>
              <a:off x="0" y="-38100"/>
              <a:ext cx="2037011" cy="2476500"/>
            </a:xfrm>
            <a:prstGeom prst="rect">
              <a:avLst/>
            </a:prstGeom>
          </p:spPr>
          <p:txBody>
            <a:bodyPr lIns="50800" tIns="50800" rIns="50800" bIns="50800" rtlCol="0" anchor="ctr"/>
            <a:lstStyle/>
            <a:p>
              <a:pPr algn="ctr">
                <a:lnSpc>
                  <a:spcPts val="2659"/>
                </a:lnSpc>
                <a:spcBef>
                  <a:spcPct val="0"/>
                </a:spcBef>
              </a:pPr>
              <a:endParaRPr sz="2000" dirty="0"/>
            </a:p>
          </p:txBody>
        </p:sp>
      </p:grpSp>
      <p:sp>
        <p:nvSpPr>
          <p:cNvPr id="5" name="TextBox 5">
            <a:extLst>
              <a:ext uri="{FF2B5EF4-FFF2-40B4-BE49-F238E27FC236}">
                <a16:creationId xmlns:a16="http://schemas.microsoft.com/office/drawing/2014/main" id="{F9E32597-F55A-C3D4-BB89-3A32AE9D7B82}"/>
              </a:ext>
            </a:extLst>
          </p:cNvPr>
          <p:cNvSpPr txBox="1"/>
          <p:nvPr/>
        </p:nvSpPr>
        <p:spPr>
          <a:xfrm>
            <a:off x="1295400" y="1260063"/>
            <a:ext cx="4276413"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References</a:t>
            </a:r>
          </a:p>
        </p:txBody>
      </p:sp>
      <p:sp>
        <p:nvSpPr>
          <p:cNvPr id="7" name="AutoShape 7">
            <a:extLst>
              <a:ext uri="{FF2B5EF4-FFF2-40B4-BE49-F238E27FC236}">
                <a16:creationId xmlns:a16="http://schemas.microsoft.com/office/drawing/2014/main" id="{1869FD6C-C380-341E-9245-3B9DC503F4B8}"/>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8" name="Group 8">
            <a:extLst>
              <a:ext uri="{FF2B5EF4-FFF2-40B4-BE49-F238E27FC236}">
                <a16:creationId xmlns:a16="http://schemas.microsoft.com/office/drawing/2014/main" id="{FD198C70-F93B-63BE-DF7F-5A79347F7DAB}"/>
              </a:ext>
            </a:extLst>
          </p:cNvPr>
          <p:cNvGrpSpPr/>
          <p:nvPr/>
        </p:nvGrpSpPr>
        <p:grpSpPr>
          <a:xfrm rot="-5400000">
            <a:off x="16024361" y="1974906"/>
            <a:ext cx="4238545" cy="288733"/>
            <a:chOff x="0" y="0"/>
            <a:chExt cx="1116325" cy="76045"/>
          </a:xfrm>
        </p:grpSpPr>
        <p:sp>
          <p:nvSpPr>
            <p:cNvPr id="9" name="Freeform 9">
              <a:extLst>
                <a:ext uri="{FF2B5EF4-FFF2-40B4-BE49-F238E27FC236}">
                  <a16:creationId xmlns:a16="http://schemas.microsoft.com/office/drawing/2014/main" id="{7A95E7A9-0F42-D2C6-36ED-7493628ECFB0}"/>
                </a:ext>
              </a:extLst>
            </p:cNvPr>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0" name="TextBox 10">
              <a:extLst>
                <a:ext uri="{FF2B5EF4-FFF2-40B4-BE49-F238E27FC236}">
                  <a16:creationId xmlns:a16="http://schemas.microsoft.com/office/drawing/2014/main" id="{8298438C-8950-0788-2E09-A16FB4B746F6}"/>
                </a:ext>
              </a:extLst>
            </p:cNvPr>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dirty="0"/>
            </a:p>
          </p:txBody>
        </p:sp>
      </p:grpSp>
      <p:sp>
        <p:nvSpPr>
          <p:cNvPr id="11" name="Freeform 11">
            <a:extLst>
              <a:ext uri="{FF2B5EF4-FFF2-40B4-BE49-F238E27FC236}">
                <a16:creationId xmlns:a16="http://schemas.microsoft.com/office/drawing/2014/main" id="{86E3A363-E0E8-9259-8DE6-2439067EF90F}"/>
              </a:ext>
            </a:extLst>
          </p:cNvPr>
          <p:cNvSpPr/>
          <p:nvPr/>
        </p:nvSpPr>
        <p:spPr>
          <a:xfrm flipV="1">
            <a:off x="11305676" y="5268621"/>
            <a:ext cx="9005307" cy="6565688"/>
          </a:xfrm>
          <a:custGeom>
            <a:avLst/>
            <a:gdLst/>
            <a:ahLst/>
            <a:cxnLst/>
            <a:rect l="l" t="t" r="r" b="b"/>
            <a:pathLst>
              <a:path w="9005307" h="6565688">
                <a:moveTo>
                  <a:pt x="0" y="6565688"/>
                </a:moveTo>
                <a:lnTo>
                  <a:pt x="9005307" y="6565688"/>
                </a:lnTo>
                <a:lnTo>
                  <a:pt x="9005307" y="0"/>
                </a:lnTo>
                <a:lnTo>
                  <a:pt x="0" y="0"/>
                </a:lnTo>
                <a:lnTo>
                  <a:pt x="0" y="656568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2" name="TextBox 11">
            <a:extLst>
              <a:ext uri="{FF2B5EF4-FFF2-40B4-BE49-F238E27FC236}">
                <a16:creationId xmlns:a16="http://schemas.microsoft.com/office/drawing/2014/main" id="{66155F4B-C033-04E7-948F-79F490AF2411}"/>
              </a:ext>
            </a:extLst>
          </p:cNvPr>
          <p:cNvSpPr txBox="1"/>
          <p:nvPr/>
        </p:nvSpPr>
        <p:spPr>
          <a:xfrm>
            <a:off x="1139663" y="3074797"/>
            <a:ext cx="15575280" cy="2246769"/>
          </a:xfrm>
          <a:prstGeom prst="rect">
            <a:avLst/>
          </a:prstGeom>
          <a:noFill/>
        </p:spPr>
        <p:txBody>
          <a:bodyPr wrap="square">
            <a:spAutoFit/>
          </a:bodyPr>
          <a:lstStyle/>
          <a:p>
            <a:pPr marL="457200" indent="-457200">
              <a:buFont typeface="+mj-lt"/>
              <a:buAutoNum type="arabicPeriod"/>
            </a:pPr>
            <a:r>
              <a:rPr lang="en-IN" sz="2000" i="1" dirty="0">
                <a:solidFill>
                  <a:schemeClr val="bg1"/>
                </a:solidFill>
                <a:latin typeface="Poppins" panose="00000500000000000000" pitchFamily="2" charset="0"/>
                <a:cs typeface="Poppins" panose="00000500000000000000" pitchFamily="2" charset="0"/>
              </a:rPr>
              <a:t>Y. -N. Lien, H. -C. Jang and T. -C. Tsai, "A MANET Based Emergency Communication and Information System for Catastrophic Natural Disasters," 2009 29th IEEE International Conference on Distributed Computing Systems Workshops, Montreal, QC, Canada, 2009, pp. 412-417, </a:t>
            </a:r>
            <a:r>
              <a:rPr lang="en-IN" sz="2000" i="1" dirty="0" err="1">
                <a:solidFill>
                  <a:schemeClr val="bg1"/>
                </a:solidFill>
                <a:latin typeface="Poppins" panose="00000500000000000000" pitchFamily="2" charset="0"/>
                <a:cs typeface="Poppins" panose="00000500000000000000" pitchFamily="2" charset="0"/>
              </a:rPr>
              <a:t>doi</a:t>
            </a:r>
            <a:r>
              <a:rPr lang="en-IN" sz="2000" i="1" dirty="0">
                <a:solidFill>
                  <a:schemeClr val="bg1"/>
                </a:solidFill>
                <a:latin typeface="Poppins" panose="00000500000000000000" pitchFamily="2" charset="0"/>
                <a:cs typeface="Poppins" panose="00000500000000000000" pitchFamily="2" charset="0"/>
              </a:rPr>
              <a:t>: 10.1109/ICDCSW.2009.72. keywords: {Mobile ad hoc </a:t>
            </a:r>
            <a:r>
              <a:rPr lang="en-IN" sz="2000" i="1" dirty="0" err="1">
                <a:solidFill>
                  <a:schemeClr val="bg1"/>
                </a:solidFill>
                <a:latin typeface="Poppins" panose="00000500000000000000" pitchFamily="2" charset="0"/>
                <a:cs typeface="Poppins" panose="00000500000000000000" pitchFamily="2" charset="0"/>
              </a:rPr>
              <a:t>networks;Information</a:t>
            </a:r>
            <a:r>
              <a:rPr lang="en-IN" sz="2000" i="1" dirty="0">
                <a:solidFill>
                  <a:schemeClr val="bg1"/>
                </a:solidFill>
                <a:latin typeface="Poppins" panose="00000500000000000000" pitchFamily="2" charset="0"/>
                <a:cs typeface="Poppins" panose="00000500000000000000" pitchFamily="2" charset="0"/>
              </a:rPr>
              <a:t> </a:t>
            </a:r>
            <a:r>
              <a:rPr lang="en-IN" sz="2000" i="1" dirty="0" err="1">
                <a:solidFill>
                  <a:schemeClr val="bg1"/>
                </a:solidFill>
                <a:latin typeface="Poppins" panose="00000500000000000000" pitchFamily="2" charset="0"/>
                <a:cs typeface="Poppins" panose="00000500000000000000" pitchFamily="2" charset="0"/>
              </a:rPr>
              <a:t>systems;Earthquakes;Mobile</a:t>
            </a:r>
            <a:r>
              <a:rPr lang="en-IN" sz="2000" i="1" dirty="0">
                <a:solidFill>
                  <a:schemeClr val="bg1"/>
                </a:solidFill>
                <a:latin typeface="Poppins" panose="00000500000000000000" pitchFamily="2" charset="0"/>
                <a:cs typeface="Poppins" panose="00000500000000000000" pitchFamily="2" charset="0"/>
              </a:rPr>
              <a:t> </a:t>
            </a:r>
            <a:r>
              <a:rPr lang="en-IN" sz="2000" i="1" dirty="0" err="1">
                <a:solidFill>
                  <a:schemeClr val="bg1"/>
                </a:solidFill>
                <a:latin typeface="Poppins" panose="00000500000000000000" pitchFamily="2" charset="0"/>
                <a:cs typeface="Poppins" panose="00000500000000000000" pitchFamily="2" charset="0"/>
              </a:rPr>
              <a:t>communication;Terrain</a:t>
            </a:r>
            <a:r>
              <a:rPr lang="en-IN" sz="2000" i="1" dirty="0">
                <a:solidFill>
                  <a:schemeClr val="bg1"/>
                </a:solidFill>
                <a:latin typeface="Poppins" panose="00000500000000000000" pitchFamily="2" charset="0"/>
                <a:cs typeface="Poppins" panose="00000500000000000000" pitchFamily="2" charset="0"/>
              </a:rPr>
              <a:t> </a:t>
            </a:r>
            <a:r>
              <a:rPr lang="en-IN" sz="2000" i="1" dirty="0" err="1">
                <a:solidFill>
                  <a:schemeClr val="bg1"/>
                </a:solidFill>
                <a:latin typeface="Poppins" panose="00000500000000000000" pitchFamily="2" charset="0"/>
                <a:cs typeface="Poppins" panose="00000500000000000000" pitchFamily="2" charset="0"/>
              </a:rPr>
              <a:t>factors;Road</a:t>
            </a:r>
            <a:r>
              <a:rPr lang="en-IN" sz="2000" i="1" dirty="0">
                <a:solidFill>
                  <a:schemeClr val="bg1"/>
                </a:solidFill>
                <a:latin typeface="Poppins" panose="00000500000000000000" pitchFamily="2" charset="0"/>
                <a:cs typeface="Poppins" panose="00000500000000000000" pitchFamily="2" charset="0"/>
              </a:rPr>
              <a:t> </a:t>
            </a:r>
            <a:r>
              <a:rPr lang="en-IN" sz="2000" i="1" dirty="0" err="1">
                <a:solidFill>
                  <a:schemeClr val="bg1"/>
                </a:solidFill>
                <a:latin typeface="Poppins" panose="00000500000000000000" pitchFamily="2" charset="0"/>
                <a:cs typeface="Poppins" panose="00000500000000000000" pitchFamily="2" charset="0"/>
              </a:rPr>
              <a:t>transportation;Jamming;Fires;Personal</a:t>
            </a:r>
            <a:r>
              <a:rPr lang="en-IN" sz="2000" i="1" dirty="0">
                <a:solidFill>
                  <a:schemeClr val="bg1"/>
                </a:solidFill>
                <a:latin typeface="Poppins" panose="00000500000000000000" pitchFamily="2" charset="0"/>
                <a:cs typeface="Poppins" panose="00000500000000000000" pitchFamily="2" charset="0"/>
              </a:rPr>
              <a:t> communication </a:t>
            </a:r>
            <a:r>
              <a:rPr lang="en-IN" sz="2000" i="1" dirty="0" err="1">
                <a:solidFill>
                  <a:schemeClr val="bg1"/>
                </a:solidFill>
                <a:latin typeface="Poppins" panose="00000500000000000000" pitchFamily="2" charset="0"/>
                <a:cs typeface="Poppins" panose="00000500000000000000" pitchFamily="2" charset="0"/>
              </a:rPr>
              <a:t>networks;Hurricanes;Disaster</a:t>
            </a:r>
            <a:r>
              <a:rPr lang="en-IN" sz="2000" i="1" dirty="0">
                <a:solidFill>
                  <a:schemeClr val="bg1"/>
                </a:solidFill>
                <a:latin typeface="Poppins" panose="00000500000000000000" pitchFamily="2" charset="0"/>
                <a:cs typeface="Poppins" panose="00000500000000000000" pitchFamily="2" charset="0"/>
              </a:rPr>
              <a:t> </a:t>
            </a:r>
            <a:r>
              <a:rPr lang="en-IN" sz="2000" i="1" dirty="0" err="1">
                <a:solidFill>
                  <a:schemeClr val="bg1"/>
                </a:solidFill>
                <a:latin typeface="Poppins" panose="00000500000000000000" pitchFamily="2" charset="0"/>
                <a:cs typeface="Poppins" panose="00000500000000000000" pitchFamily="2" charset="0"/>
              </a:rPr>
              <a:t>Rescue;Mobile</a:t>
            </a:r>
            <a:r>
              <a:rPr lang="en-IN" sz="2000" i="1" dirty="0">
                <a:solidFill>
                  <a:schemeClr val="bg1"/>
                </a:solidFill>
                <a:latin typeface="Poppins" panose="00000500000000000000" pitchFamily="2" charset="0"/>
                <a:cs typeface="Poppins" panose="00000500000000000000" pitchFamily="2" charset="0"/>
              </a:rPr>
              <a:t> </a:t>
            </a:r>
            <a:r>
              <a:rPr lang="en-IN" sz="2000" i="1" dirty="0" err="1">
                <a:solidFill>
                  <a:schemeClr val="bg1"/>
                </a:solidFill>
                <a:latin typeface="Poppins" panose="00000500000000000000" pitchFamily="2" charset="0"/>
                <a:cs typeface="Poppins" panose="00000500000000000000" pitchFamily="2" charset="0"/>
              </a:rPr>
              <a:t>Computing;MANET</a:t>
            </a:r>
            <a:r>
              <a:rPr lang="en-IN" sz="2000" i="1" dirty="0">
                <a:solidFill>
                  <a:schemeClr val="bg1"/>
                </a:solidFill>
                <a:latin typeface="Poppins" panose="00000500000000000000" pitchFamily="2" charset="0"/>
                <a:cs typeface="Poppins" panose="00000500000000000000" pitchFamily="2" charset="0"/>
              </a:rPr>
              <a:t>},</a:t>
            </a:r>
          </a:p>
          <a:p>
            <a:endParaRPr lang="en-IN" sz="2000" i="1" dirty="0">
              <a:solidFill>
                <a:schemeClr val="bg1"/>
              </a:solidFill>
              <a:latin typeface="Poppins" panose="00000500000000000000" pitchFamily="2" charset="0"/>
              <a:cs typeface="Poppins" panose="00000500000000000000" pitchFamily="2" charset="0"/>
            </a:endParaRPr>
          </a:p>
        </p:txBody>
      </p:sp>
      <p:sp>
        <p:nvSpPr>
          <p:cNvPr id="16" name="TextBox 15">
            <a:extLst>
              <a:ext uri="{FF2B5EF4-FFF2-40B4-BE49-F238E27FC236}">
                <a16:creationId xmlns:a16="http://schemas.microsoft.com/office/drawing/2014/main" id="{B984E9CC-0390-24A4-E7F1-751BAC20FB51}"/>
              </a:ext>
            </a:extLst>
          </p:cNvPr>
          <p:cNvSpPr txBox="1"/>
          <p:nvPr/>
        </p:nvSpPr>
        <p:spPr>
          <a:xfrm>
            <a:off x="1092065" y="5242203"/>
            <a:ext cx="15118080" cy="1015663"/>
          </a:xfrm>
          <a:prstGeom prst="rect">
            <a:avLst/>
          </a:prstGeom>
          <a:noFill/>
        </p:spPr>
        <p:txBody>
          <a:bodyPr wrap="square">
            <a:spAutoFit/>
          </a:bodyPr>
          <a:lstStyle/>
          <a:p>
            <a:pPr marL="457200" indent="-457200">
              <a:buFont typeface="+mj-lt"/>
              <a:buAutoNum type="arabicPeriod" startAt="2"/>
            </a:pPr>
            <a:r>
              <a:rPr lang="en-IN" sz="2000" i="1" dirty="0">
                <a:solidFill>
                  <a:schemeClr val="bg1"/>
                </a:solidFill>
                <a:latin typeface="Poppins" panose="00000500000000000000" pitchFamily="2" charset="0"/>
                <a:cs typeface="Poppins" panose="00000500000000000000" pitchFamily="2" charset="0"/>
              </a:rPr>
              <a:t>Jadhav, Savita &amp; Kulkarni, A. &amp; Menon, Radhika. (2014). Mobile Ad-Hoc Network (MANET) for disaster management. IFIP International Conference on Wireless and Optical Communications Networks, WOCN. 1-5. 10.1109/WOCN.2014.6923074</a:t>
            </a:r>
            <a:r>
              <a:rPr lang="en-IN" dirty="0"/>
              <a:t>. </a:t>
            </a:r>
          </a:p>
        </p:txBody>
      </p:sp>
      <p:sp>
        <p:nvSpPr>
          <p:cNvPr id="18" name="TextBox 17">
            <a:extLst>
              <a:ext uri="{FF2B5EF4-FFF2-40B4-BE49-F238E27FC236}">
                <a16:creationId xmlns:a16="http://schemas.microsoft.com/office/drawing/2014/main" id="{9C997603-7385-D27D-C1F9-715B59B23A31}"/>
              </a:ext>
            </a:extLst>
          </p:cNvPr>
          <p:cNvSpPr txBox="1"/>
          <p:nvPr/>
        </p:nvSpPr>
        <p:spPr>
          <a:xfrm>
            <a:off x="1264920" y="6789512"/>
            <a:ext cx="15049500" cy="1015663"/>
          </a:xfrm>
          <a:prstGeom prst="rect">
            <a:avLst/>
          </a:prstGeom>
          <a:noFill/>
        </p:spPr>
        <p:txBody>
          <a:bodyPr wrap="square">
            <a:spAutoFit/>
          </a:bodyPr>
          <a:lstStyle/>
          <a:p>
            <a:pPr marL="457200" indent="-457200">
              <a:buFont typeface="+mj-lt"/>
              <a:buAutoNum type="arabicPeriod" startAt="3"/>
            </a:pPr>
            <a:r>
              <a:rPr lang="en-US" sz="2000" i="1" dirty="0">
                <a:solidFill>
                  <a:schemeClr val="bg1"/>
                </a:solidFill>
                <a:latin typeface="Poppins" panose="00000500000000000000" pitchFamily="2" charset="0"/>
                <a:cs typeface="Poppins" panose="00000500000000000000" pitchFamily="2" charset="0"/>
              </a:rPr>
              <a:t>MANET: A RELIABLE NETWORK IN DISASTER AREAS</a:t>
            </a:r>
          </a:p>
          <a:p>
            <a:r>
              <a:rPr lang="en-IN" sz="2000" i="1" dirty="0">
                <a:solidFill>
                  <a:schemeClr val="bg1"/>
                </a:solidFill>
                <a:latin typeface="Poppins" panose="00000500000000000000" pitchFamily="2" charset="0"/>
                <a:cs typeface="Poppins" panose="00000500000000000000" pitchFamily="2" charset="0"/>
              </a:rPr>
              <a:t>      E. </a:t>
            </a:r>
            <a:r>
              <a:rPr lang="en-IN" sz="2000" i="1" dirty="0" err="1">
                <a:solidFill>
                  <a:schemeClr val="bg1"/>
                </a:solidFill>
                <a:latin typeface="Poppins" panose="00000500000000000000" pitchFamily="2" charset="0"/>
                <a:cs typeface="Poppins" panose="00000500000000000000" pitchFamily="2" charset="0"/>
              </a:rPr>
              <a:t>Onwuka</a:t>
            </a:r>
            <a:r>
              <a:rPr lang="en-IN" sz="2000" i="1" dirty="0">
                <a:solidFill>
                  <a:schemeClr val="bg1"/>
                </a:solidFill>
                <a:latin typeface="Poppins" panose="00000500000000000000" pitchFamily="2" charset="0"/>
                <a:cs typeface="Poppins" panose="00000500000000000000" pitchFamily="2" charset="0"/>
              </a:rPr>
              <a:t> Federal University of Technology, Minna A. </a:t>
            </a:r>
            <a:r>
              <a:rPr lang="en-IN" sz="2000" i="1" dirty="0" err="1">
                <a:solidFill>
                  <a:schemeClr val="bg1"/>
                </a:solidFill>
                <a:latin typeface="Poppins" panose="00000500000000000000" pitchFamily="2" charset="0"/>
                <a:cs typeface="Poppins" panose="00000500000000000000" pitchFamily="2" charset="0"/>
              </a:rPr>
              <a:t>Folaponmile</a:t>
            </a:r>
            <a:r>
              <a:rPr lang="en-IN" sz="2000" i="1" dirty="0">
                <a:solidFill>
                  <a:schemeClr val="bg1"/>
                </a:solidFill>
                <a:latin typeface="Poppins" panose="00000500000000000000" pitchFamily="2" charset="0"/>
                <a:cs typeface="Poppins" panose="00000500000000000000" pitchFamily="2" charset="0"/>
              </a:rPr>
              <a:t> and M. Ahmed Computer Engineering Dept        </a:t>
            </a:r>
            <a:r>
              <a:rPr lang="en-IN" sz="2000" i="1" dirty="0" err="1">
                <a:solidFill>
                  <a:srgbClr val="071C42"/>
                </a:solidFill>
                <a:latin typeface="Poppins" panose="00000500000000000000" pitchFamily="2" charset="0"/>
                <a:cs typeface="Poppins" panose="00000500000000000000" pitchFamily="2" charset="0"/>
              </a:rPr>
              <a:t>ofo</a:t>
            </a:r>
            <a:r>
              <a:rPr lang="en-IN" sz="2000" i="1" dirty="0" err="1">
                <a:solidFill>
                  <a:schemeClr val="bg1"/>
                </a:solidFill>
                <a:latin typeface="Poppins" panose="00000500000000000000" pitchFamily="2" charset="0"/>
                <a:cs typeface="Poppins" panose="00000500000000000000" pitchFamily="2" charset="0"/>
              </a:rPr>
              <a:t>of</a:t>
            </a:r>
            <a:r>
              <a:rPr lang="en-IN" sz="2000" i="1" dirty="0">
                <a:solidFill>
                  <a:schemeClr val="bg1"/>
                </a:solidFill>
                <a:latin typeface="Poppins" panose="00000500000000000000" pitchFamily="2" charset="0"/>
                <a:cs typeface="Poppins" panose="00000500000000000000" pitchFamily="2" charset="0"/>
              </a:rPr>
              <a:t> Kaduna Polytechnic, Kaduna</a:t>
            </a:r>
            <a:r>
              <a:rPr lang="en-IN" sz="1800" i="1" dirty="0">
                <a:solidFill>
                  <a:srgbClr val="3DCAB1"/>
                </a:solidFill>
              </a:rPr>
              <a:t>. </a:t>
            </a:r>
            <a:endParaRPr lang="en-IN" dirty="0"/>
          </a:p>
        </p:txBody>
      </p:sp>
    </p:spTree>
    <p:extLst>
      <p:ext uri="{BB962C8B-B14F-4D97-AF65-F5344CB8AC3E}">
        <p14:creationId xmlns:p14="http://schemas.microsoft.com/office/powerpoint/2010/main" val="23684261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037011" cy="2438400"/>
          </a:xfrm>
        </p:grpSpPr>
        <p:sp>
          <p:nvSpPr>
            <p:cNvPr id="3" name="Freeform 3"/>
            <p:cNvSpPr/>
            <p:nvPr/>
          </p:nvSpPr>
          <p:spPr>
            <a:xfrm>
              <a:off x="0" y="0"/>
              <a:ext cx="2037011" cy="2438400"/>
            </a:xfrm>
            <a:custGeom>
              <a:avLst/>
              <a:gdLst/>
              <a:ahLst/>
              <a:cxnLst/>
              <a:rect l="l" t="t" r="r" b="b"/>
              <a:pathLst>
                <a:path w="2037011" h="2438400">
                  <a:moveTo>
                    <a:pt x="0" y="0"/>
                  </a:moveTo>
                  <a:lnTo>
                    <a:pt x="2037011" y="0"/>
                  </a:lnTo>
                  <a:lnTo>
                    <a:pt x="2037011" y="2438400"/>
                  </a:lnTo>
                  <a:lnTo>
                    <a:pt x="0" y="2438400"/>
                  </a:lnTo>
                  <a:close/>
                </a:path>
              </a:pathLst>
            </a:custGeom>
            <a:solidFill>
              <a:srgbClr val="071C42"/>
            </a:solidFill>
          </p:spPr>
        </p:sp>
        <p:sp>
          <p:nvSpPr>
            <p:cNvPr id="4" name="TextBox 4"/>
            <p:cNvSpPr txBox="1"/>
            <p:nvPr/>
          </p:nvSpPr>
          <p:spPr>
            <a:xfrm>
              <a:off x="0" y="-38100"/>
              <a:ext cx="2037011" cy="2476500"/>
            </a:xfrm>
            <a:prstGeom prst="rect">
              <a:avLst/>
            </a:prstGeom>
          </p:spPr>
          <p:txBody>
            <a:bodyPr lIns="50800" tIns="50800" rIns="50800" bIns="50800" rtlCol="0" anchor="ctr"/>
            <a:lstStyle/>
            <a:p>
              <a:pPr algn="ctr">
                <a:lnSpc>
                  <a:spcPts val="2659"/>
                </a:lnSpc>
                <a:spcBef>
                  <a:spcPct val="0"/>
                </a:spcBef>
              </a:pPr>
              <a:endParaRPr dirty="0"/>
            </a:p>
          </p:txBody>
        </p:sp>
      </p:grpSp>
      <p:sp>
        <p:nvSpPr>
          <p:cNvPr id="5" name="TextBox 5"/>
          <p:cNvSpPr txBox="1"/>
          <p:nvPr/>
        </p:nvSpPr>
        <p:spPr>
          <a:xfrm>
            <a:off x="7315200" y="4203923"/>
            <a:ext cx="4276413"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THANK YOU</a:t>
            </a:r>
          </a:p>
        </p:txBody>
      </p:sp>
      <p:sp>
        <p:nvSpPr>
          <p:cNvPr id="7" name="AutoShape 7"/>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8" name="Group 8"/>
          <p:cNvGrpSpPr/>
          <p:nvPr/>
        </p:nvGrpSpPr>
        <p:grpSpPr>
          <a:xfrm rot="-5400000">
            <a:off x="16024361" y="1974906"/>
            <a:ext cx="4238545" cy="288733"/>
            <a:chOff x="0" y="0"/>
            <a:chExt cx="1116325" cy="76045"/>
          </a:xfrm>
        </p:grpSpPr>
        <p:sp>
          <p:nvSpPr>
            <p:cNvPr id="9" name="Freeform 9"/>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0" name="TextBox 10"/>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dirty="0"/>
            </a:p>
          </p:txBody>
        </p:sp>
      </p:grpSp>
      <p:sp>
        <p:nvSpPr>
          <p:cNvPr id="11" name="Freeform 11"/>
          <p:cNvSpPr/>
          <p:nvPr/>
        </p:nvSpPr>
        <p:spPr>
          <a:xfrm flipV="1">
            <a:off x="11305676" y="5268621"/>
            <a:ext cx="9005307" cy="6565688"/>
          </a:xfrm>
          <a:custGeom>
            <a:avLst/>
            <a:gdLst/>
            <a:ahLst/>
            <a:cxnLst/>
            <a:rect l="l" t="t" r="r" b="b"/>
            <a:pathLst>
              <a:path w="9005307" h="6565688">
                <a:moveTo>
                  <a:pt x="0" y="6565688"/>
                </a:moveTo>
                <a:lnTo>
                  <a:pt x="9005307" y="6565688"/>
                </a:lnTo>
                <a:lnTo>
                  <a:pt x="9005307" y="0"/>
                </a:lnTo>
                <a:lnTo>
                  <a:pt x="0" y="0"/>
                </a:lnTo>
                <a:lnTo>
                  <a:pt x="0" y="6565688"/>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8" name="TextBox 8"/>
          <p:cNvSpPr txBox="1"/>
          <p:nvPr/>
        </p:nvSpPr>
        <p:spPr>
          <a:xfrm>
            <a:off x="3513129" y="2721252"/>
            <a:ext cx="3657600" cy="1719060"/>
          </a:xfrm>
          <a:prstGeom prst="rect">
            <a:avLst/>
          </a:prstGeom>
        </p:spPr>
        <p:txBody>
          <a:bodyPr wrap="square" lIns="0" tIns="0" rIns="0" bIns="0" rtlCol="0" anchor="t">
            <a:spAutoFit/>
          </a:bodyPr>
          <a:lstStyle/>
          <a:p>
            <a:pPr>
              <a:lnSpc>
                <a:spcPts val="6719"/>
              </a:lnSpc>
            </a:pPr>
            <a:r>
              <a:rPr lang="en-US" sz="6000" dirty="0">
                <a:solidFill>
                  <a:srgbClr val="3DCAB1"/>
                </a:solidFill>
                <a:latin typeface="Poppins Bold"/>
              </a:rPr>
              <a:t>Table of Contents</a:t>
            </a:r>
          </a:p>
        </p:txBody>
      </p:sp>
      <p:sp>
        <p:nvSpPr>
          <p:cNvPr id="9" name="AutoShape 9"/>
          <p:cNvSpPr/>
          <p:nvPr/>
        </p:nvSpPr>
        <p:spPr>
          <a:xfrm>
            <a:off x="1028700" y="601417"/>
            <a:ext cx="16230600" cy="0"/>
          </a:xfrm>
          <a:prstGeom prst="line">
            <a:avLst/>
          </a:prstGeom>
          <a:ln w="19050" cap="flat">
            <a:solidFill>
              <a:srgbClr val="D9D9D9"/>
            </a:solidFill>
            <a:prstDash val="solid"/>
            <a:headEnd type="none" w="sm" len="sm"/>
            <a:tailEnd type="none" w="sm" len="sm"/>
          </a:ln>
        </p:spPr>
      </p:sp>
      <p:sp>
        <p:nvSpPr>
          <p:cNvPr id="10" name="Freeform 10"/>
          <p:cNvSpPr/>
          <p:nvPr/>
        </p:nvSpPr>
        <p:spPr>
          <a:xfrm flipH="1">
            <a:off x="-1972654" y="3314700"/>
            <a:ext cx="9143383" cy="7431077"/>
          </a:xfrm>
          <a:custGeom>
            <a:avLst/>
            <a:gdLst/>
            <a:ahLst/>
            <a:cxnLst/>
            <a:rect l="l" t="t" r="r" b="b"/>
            <a:pathLst>
              <a:path w="9143383" h="7431077">
                <a:moveTo>
                  <a:pt x="9143383" y="0"/>
                </a:moveTo>
                <a:lnTo>
                  <a:pt x="0" y="0"/>
                </a:lnTo>
                <a:lnTo>
                  <a:pt x="0" y="7431076"/>
                </a:lnTo>
                <a:lnTo>
                  <a:pt x="9143383" y="7431076"/>
                </a:lnTo>
                <a:lnTo>
                  <a:pt x="9143383"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dirty="0"/>
          </a:p>
        </p:txBody>
      </p:sp>
      <p:grpSp>
        <p:nvGrpSpPr>
          <p:cNvPr id="11" name="Group 11"/>
          <p:cNvGrpSpPr/>
          <p:nvPr/>
        </p:nvGrpSpPr>
        <p:grpSpPr>
          <a:xfrm>
            <a:off x="8981917" y="9998267"/>
            <a:ext cx="9995383" cy="288733"/>
            <a:chOff x="0" y="0"/>
            <a:chExt cx="2632529" cy="76045"/>
          </a:xfrm>
        </p:grpSpPr>
        <p:sp>
          <p:nvSpPr>
            <p:cNvPr id="12" name="Freeform 12"/>
            <p:cNvSpPr/>
            <p:nvPr/>
          </p:nvSpPr>
          <p:spPr>
            <a:xfrm>
              <a:off x="0" y="0"/>
              <a:ext cx="2632529" cy="76045"/>
            </a:xfrm>
            <a:custGeom>
              <a:avLst/>
              <a:gdLst/>
              <a:ahLst/>
              <a:cxnLst/>
              <a:rect l="l" t="t" r="r" b="b"/>
              <a:pathLst>
                <a:path w="2632529" h="76045">
                  <a:moveTo>
                    <a:pt x="0" y="0"/>
                  </a:moveTo>
                  <a:lnTo>
                    <a:pt x="2632529" y="0"/>
                  </a:lnTo>
                  <a:lnTo>
                    <a:pt x="2632529" y="76045"/>
                  </a:lnTo>
                  <a:lnTo>
                    <a:pt x="0" y="76045"/>
                  </a:lnTo>
                  <a:close/>
                </a:path>
              </a:pathLst>
            </a:custGeom>
            <a:solidFill>
              <a:srgbClr val="3DCAB1"/>
            </a:solidFill>
          </p:spPr>
        </p:sp>
        <p:sp>
          <p:nvSpPr>
            <p:cNvPr id="13" name="TextBox 13"/>
            <p:cNvSpPr txBox="1"/>
            <p:nvPr/>
          </p:nvSpPr>
          <p:spPr>
            <a:xfrm>
              <a:off x="0" y="-38100"/>
              <a:ext cx="2632529" cy="114145"/>
            </a:xfrm>
            <a:prstGeom prst="rect">
              <a:avLst/>
            </a:prstGeom>
          </p:spPr>
          <p:txBody>
            <a:bodyPr lIns="50800" tIns="50800" rIns="50800" bIns="50800" rtlCol="0" anchor="ctr"/>
            <a:lstStyle/>
            <a:p>
              <a:pPr algn="ctr">
                <a:lnSpc>
                  <a:spcPts val="2659"/>
                </a:lnSpc>
                <a:spcBef>
                  <a:spcPct val="0"/>
                </a:spcBef>
              </a:pPr>
              <a:endParaRPr/>
            </a:p>
          </p:txBody>
        </p:sp>
      </p:grpSp>
      <p:sp>
        <p:nvSpPr>
          <p:cNvPr id="14" name="TextBox 8">
            <a:extLst>
              <a:ext uri="{FF2B5EF4-FFF2-40B4-BE49-F238E27FC236}">
                <a16:creationId xmlns:a16="http://schemas.microsoft.com/office/drawing/2014/main" id="{4F88D97F-96CD-A28D-7457-A31FF5B72B6D}"/>
              </a:ext>
            </a:extLst>
          </p:cNvPr>
          <p:cNvSpPr txBox="1"/>
          <p:nvPr/>
        </p:nvSpPr>
        <p:spPr>
          <a:xfrm>
            <a:off x="9966960" y="1436850"/>
            <a:ext cx="8305800" cy="7632987"/>
          </a:xfrm>
          <a:prstGeom prst="rect">
            <a:avLst/>
          </a:prstGeom>
        </p:spPr>
        <p:txBody>
          <a:bodyPr wrap="square" lIns="0" tIns="0" rIns="0" bIns="0" rtlCol="0" anchor="t">
            <a:spAutoFit/>
          </a:bodyPr>
          <a:lstStyle/>
          <a:p>
            <a:pPr>
              <a:lnSpc>
                <a:spcPts val="6719"/>
              </a:lnSpc>
            </a:pPr>
            <a:r>
              <a:rPr lang="en-US" sz="3200" dirty="0">
                <a:solidFill>
                  <a:srgbClr val="3DCAB1"/>
                </a:solidFill>
                <a:latin typeface="Poppins" panose="00000500000000000000" pitchFamily="2" charset="0"/>
                <a:cs typeface="Poppins" panose="00000500000000000000" pitchFamily="2" charset="0"/>
              </a:rPr>
              <a:t>-</a:t>
            </a:r>
            <a:r>
              <a:rPr lang="en-US" sz="3200" dirty="0">
                <a:solidFill>
                  <a:srgbClr val="3DCAB1"/>
                </a:solidFill>
                <a:latin typeface="Poppins Bold" panose="00000800000000000000" charset="0"/>
                <a:cs typeface="Poppins Bold" panose="00000800000000000000" charset="0"/>
              </a:rPr>
              <a:t> </a:t>
            </a:r>
            <a:r>
              <a:rPr lang="en-US" sz="3200" dirty="0">
                <a:solidFill>
                  <a:srgbClr val="FFFFFF"/>
                </a:solidFill>
                <a:latin typeface="Poppins Bold" panose="00000800000000000000" charset="0"/>
                <a:cs typeface="Poppins Bold" panose="00000800000000000000" charset="0"/>
              </a:rPr>
              <a:t>Roles &amp; Responsibilities</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Introduction</a:t>
            </a:r>
          </a:p>
          <a:p>
            <a:pPr marL="0" algn="l" rtl="0" eaLnBrk="1" latinLnBrk="0" hangingPunct="1">
              <a:lnSpc>
                <a:spcPts val="6719"/>
              </a:lnSpc>
              <a:spcBef>
                <a:spcPts val="0"/>
              </a:spcBef>
              <a:spcAft>
                <a:spcPts val="0"/>
              </a:spcAft>
            </a:pPr>
            <a:r>
              <a:rPr lang="en-US" sz="3200" dirty="0">
                <a:solidFill>
                  <a:srgbClr val="3DCAB1"/>
                </a:solidFill>
                <a:latin typeface="Poppins" panose="00000500000000000000" pitchFamily="2" charset="0"/>
                <a:cs typeface="Poppins" panose="00000500000000000000" pitchFamily="2" charset="0"/>
              </a:rPr>
              <a:t>- </a:t>
            </a:r>
            <a:r>
              <a:rPr lang="en-US" sz="3200" kern="1200" dirty="0">
                <a:solidFill>
                  <a:srgbClr val="FFFFFF"/>
                </a:solidFill>
                <a:effectLst/>
                <a:latin typeface="Poppins Bold" panose="00000800000000000000" charset="0"/>
                <a:ea typeface="+mn-ea"/>
                <a:cs typeface="Poppins Bold" panose="00000800000000000000" charset="0"/>
              </a:rPr>
              <a:t>Problem Definition</a:t>
            </a:r>
            <a:endParaRPr lang="en-IN" sz="3200" dirty="0">
              <a:effectLst/>
            </a:endParaRP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Literature Review</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chemeClr val="bg1"/>
                </a:solidFill>
                <a:latin typeface="Poppins Bold" panose="00000800000000000000" charset="0"/>
                <a:cs typeface="Poppins Bold" panose="00000800000000000000" charset="0"/>
              </a:rPr>
              <a:t>Implementation</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chemeClr val="bg1"/>
                </a:solidFill>
                <a:latin typeface="Poppins" panose="00000500000000000000" pitchFamily="2" charset="0"/>
                <a:cs typeface="Poppins" panose="00000500000000000000" pitchFamily="2" charset="0"/>
              </a:rPr>
              <a:t>-</a:t>
            </a: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3DCAB1"/>
                </a:solidFill>
                <a:latin typeface="Poppins Bold" panose="00000800000000000000" charset="0"/>
                <a:cs typeface="Poppins Bold" panose="00000800000000000000" charset="0"/>
              </a:rPr>
              <a:t>Methodology</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chemeClr val="bg1"/>
                </a:solidFill>
                <a:latin typeface="Poppins" panose="00000500000000000000" pitchFamily="2" charset="0"/>
                <a:cs typeface="Poppins" panose="00000500000000000000" pitchFamily="2" charset="0"/>
              </a:rPr>
              <a:t>-</a:t>
            </a: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3DCAB1"/>
                </a:solidFill>
                <a:latin typeface="Poppins Bold" panose="00000800000000000000" charset="0"/>
                <a:cs typeface="Poppins Bold" panose="00000800000000000000" charset="0"/>
              </a:rPr>
              <a:t>Results(Visualizations)</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Conclusion</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Future Work</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485900"/>
            <a:ext cx="5788904" cy="1718419"/>
          </a:xfrm>
          <a:prstGeom prst="rect">
            <a:avLst/>
          </a:prstGeom>
        </p:spPr>
        <p:txBody>
          <a:bodyPr wrap="square" lIns="0" tIns="0" rIns="0" bIns="0" rtlCol="0" anchor="t">
            <a:spAutoFit/>
          </a:bodyPr>
          <a:lstStyle/>
          <a:p>
            <a:pPr>
              <a:lnSpc>
                <a:spcPts val="6719"/>
              </a:lnSpc>
            </a:pPr>
            <a:r>
              <a:rPr lang="en-US" sz="5599" dirty="0">
                <a:solidFill>
                  <a:srgbClr val="101010"/>
                </a:solidFill>
                <a:latin typeface="Poppins Bold"/>
              </a:rPr>
              <a:t>Roles &amp; Responsibilities</a:t>
            </a:r>
          </a:p>
        </p:txBody>
      </p:sp>
      <p:grpSp>
        <p:nvGrpSpPr>
          <p:cNvPr id="3" name="Group 3"/>
          <p:cNvGrpSpPr/>
          <p:nvPr/>
        </p:nvGrpSpPr>
        <p:grpSpPr>
          <a:xfrm>
            <a:off x="0" y="4457701"/>
            <a:ext cx="6121614" cy="5829299"/>
            <a:chOff x="0" y="0"/>
            <a:chExt cx="1451049" cy="1219200"/>
          </a:xfrm>
        </p:grpSpPr>
        <p:sp>
          <p:nvSpPr>
            <p:cNvPr id="4" name="Freeform 4"/>
            <p:cNvSpPr/>
            <p:nvPr/>
          </p:nvSpPr>
          <p:spPr>
            <a:xfrm>
              <a:off x="0" y="0"/>
              <a:ext cx="1451049" cy="1219200"/>
            </a:xfrm>
            <a:custGeom>
              <a:avLst/>
              <a:gdLst/>
              <a:ahLst/>
              <a:cxnLst/>
              <a:rect l="l" t="t" r="r" b="b"/>
              <a:pathLst>
                <a:path w="1451049" h="1219200">
                  <a:moveTo>
                    <a:pt x="0" y="0"/>
                  </a:moveTo>
                  <a:lnTo>
                    <a:pt x="1451049" y="0"/>
                  </a:lnTo>
                  <a:lnTo>
                    <a:pt x="1451049" y="1219200"/>
                  </a:lnTo>
                  <a:lnTo>
                    <a:pt x="0" y="1219200"/>
                  </a:lnTo>
                  <a:close/>
                </a:path>
              </a:pathLst>
            </a:custGeom>
            <a:solidFill>
              <a:srgbClr val="071C42"/>
            </a:solidFill>
          </p:spPr>
        </p:sp>
        <p:sp>
          <p:nvSpPr>
            <p:cNvPr id="5" name="TextBox 5"/>
            <p:cNvSpPr txBox="1"/>
            <p:nvPr/>
          </p:nvSpPr>
          <p:spPr>
            <a:xfrm>
              <a:off x="0" y="-38100"/>
              <a:ext cx="1451049" cy="12573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221496" y="5143500"/>
            <a:ext cx="4135179" cy="441916"/>
          </a:xfrm>
          <a:prstGeom prst="rect">
            <a:avLst/>
          </a:prstGeom>
        </p:spPr>
        <p:txBody>
          <a:bodyPr wrap="square" lIns="0" tIns="0" rIns="0" bIns="0" rtlCol="0" anchor="t">
            <a:spAutoFit/>
          </a:bodyPr>
          <a:lstStyle/>
          <a:p>
            <a:pPr>
              <a:lnSpc>
                <a:spcPts val="3360"/>
              </a:lnSpc>
            </a:pPr>
            <a:r>
              <a:rPr lang="en-US" sz="3200" dirty="0">
                <a:solidFill>
                  <a:srgbClr val="FFFFFF"/>
                </a:solidFill>
                <a:latin typeface="Poppins Bold"/>
              </a:rPr>
              <a:t>Anuvind MP (010)</a:t>
            </a:r>
          </a:p>
        </p:txBody>
      </p:sp>
      <p:sp>
        <p:nvSpPr>
          <p:cNvPr id="7" name="TextBox 7"/>
          <p:cNvSpPr txBox="1"/>
          <p:nvPr/>
        </p:nvSpPr>
        <p:spPr>
          <a:xfrm>
            <a:off x="1191016" y="6142672"/>
            <a:ext cx="3678622" cy="2117503"/>
          </a:xfrm>
          <a:prstGeom prst="rect">
            <a:avLst/>
          </a:prstGeom>
        </p:spPr>
        <p:txBody>
          <a:bodyPr lIns="0" tIns="0" rIns="0" bIns="0" rtlCol="0" anchor="t">
            <a:spAutoFit/>
          </a:bodyPr>
          <a:lstStyle/>
          <a:p>
            <a:pPr>
              <a:lnSpc>
                <a:spcPct val="200000"/>
              </a:lnSpc>
            </a:pPr>
            <a:r>
              <a:rPr lang="en-US" sz="2400" dirty="0">
                <a:solidFill>
                  <a:srgbClr val="D9D9D9"/>
                </a:solidFill>
                <a:latin typeface="Poppins"/>
              </a:rPr>
              <a:t>Literature Review</a:t>
            </a:r>
          </a:p>
          <a:p>
            <a:pPr>
              <a:lnSpc>
                <a:spcPct val="200000"/>
              </a:lnSpc>
            </a:pPr>
            <a:r>
              <a:rPr lang="en-US" sz="2400" dirty="0">
                <a:solidFill>
                  <a:srgbClr val="D9D9D9"/>
                </a:solidFill>
                <a:latin typeface="Poppins"/>
              </a:rPr>
              <a:t>Problem Formulation Delegation</a:t>
            </a:r>
          </a:p>
        </p:txBody>
      </p:sp>
      <p:sp>
        <p:nvSpPr>
          <p:cNvPr id="9" name="Freeform 9"/>
          <p:cNvSpPr/>
          <p:nvPr/>
        </p:nvSpPr>
        <p:spPr>
          <a:xfrm>
            <a:off x="8187217" y="-1676277"/>
            <a:ext cx="12260528" cy="8939040"/>
          </a:xfrm>
          <a:custGeom>
            <a:avLst/>
            <a:gdLst/>
            <a:ahLst/>
            <a:cxnLst/>
            <a:rect l="l" t="t" r="r" b="b"/>
            <a:pathLst>
              <a:path w="12260528" h="8939040">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a:off x="6121614" y="4457701"/>
            <a:ext cx="6044772" cy="5829299"/>
            <a:chOff x="0" y="0"/>
            <a:chExt cx="1432835" cy="1219200"/>
          </a:xfrm>
        </p:grpSpPr>
        <p:sp>
          <p:nvSpPr>
            <p:cNvPr id="11" name="Freeform 11"/>
            <p:cNvSpPr/>
            <p:nvPr/>
          </p:nvSpPr>
          <p:spPr>
            <a:xfrm>
              <a:off x="0" y="0"/>
              <a:ext cx="1432835" cy="1219200"/>
            </a:xfrm>
            <a:custGeom>
              <a:avLst/>
              <a:gdLst/>
              <a:ahLst/>
              <a:cxnLst/>
              <a:rect l="l" t="t" r="r" b="b"/>
              <a:pathLst>
                <a:path w="1432835" h="1219200">
                  <a:moveTo>
                    <a:pt x="0" y="0"/>
                  </a:moveTo>
                  <a:lnTo>
                    <a:pt x="1432835" y="0"/>
                  </a:lnTo>
                  <a:lnTo>
                    <a:pt x="1432835" y="1219200"/>
                  </a:lnTo>
                  <a:lnTo>
                    <a:pt x="0" y="1219200"/>
                  </a:lnTo>
                  <a:close/>
                </a:path>
              </a:pathLst>
            </a:custGeom>
            <a:solidFill>
              <a:srgbClr val="3DCAB1"/>
            </a:solidFill>
          </p:spPr>
          <p:txBody>
            <a:bodyPr/>
            <a:lstStyle/>
            <a:p>
              <a:endParaRPr lang="en-IN" dirty="0"/>
            </a:p>
          </p:txBody>
        </p:sp>
        <p:sp>
          <p:nvSpPr>
            <p:cNvPr id="12" name="TextBox 12"/>
            <p:cNvSpPr txBox="1"/>
            <p:nvPr/>
          </p:nvSpPr>
          <p:spPr>
            <a:xfrm>
              <a:off x="0" y="-38100"/>
              <a:ext cx="1432835" cy="1257300"/>
            </a:xfrm>
            <a:prstGeom prst="rect">
              <a:avLst/>
            </a:prstGeom>
          </p:spPr>
          <p:txBody>
            <a:bodyPr lIns="50800" tIns="50800" rIns="50800" bIns="50800" rtlCol="0" anchor="ctr"/>
            <a:lstStyle/>
            <a:p>
              <a:pPr algn="ctr">
                <a:lnSpc>
                  <a:spcPts val="2659"/>
                </a:lnSpc>
                <a:spcBef>
                  <a:spcPct val="0"/>
                </a:spcBef>
              </a:pPr>
              <a:endParaRPr/>
            </a:p>
          </p:txBody>
        </p:sp>
      </p:grpSp>
      <p:sp>
        <p:nvSpPr>
          <p:cNvPr id="13" name="TextBox 13"/>
          <p:cNvSpPr txBox="1"/>
          <p:nvPr/>
        </p:nvSpPr>
        <p:spPr>
          <a:xfrm>
            <a:off x="6233566" y="5175404"/>
            <a:ext cx="5932820" cy="441916"/>
          </a:xfrm>
          <a:prstGeom prst="rect">
            <a:avLst/>
          </a:prstGeom>
        </p:spPr>
        <p:txBody>
          <a:bodyPr wrap="square" lIns="0" tIns="0" rIns="0" bIns="0" rtlCol="0" anchor="t">
            <a:spAutoFit/>
          </a:bodyPr>
          <a:lstStyle/>
          <a:p>
            <a:pPr>
              <a:lnSpc>
                <a:spcPts val="3360"/>
              </a:lnSpc>
            </a:pPr>
            <a:r>
              <a:rPr lang="en-US" sz="3200" dirty="0">
                <a:solidFill>
                  <a:srgbClr val="FFFFFF"/>
                </a:solidFill>
                <a:latin typeface="Poppins Bold"/>
              </a:rPr>
              <a:t>Harishankar Binu Nair (023)</a:t>
            </a:r>
          </a:p>
        </p:txBody>
      </p:sp>
      <p:sp>
        <p:nvSpPr>
          <p:cNvPr id="14" name="TextBox 14"/>
          <p:cNvSpPr txBox="1"/>
          <p:nvPr/>
        </p:nvSpPr>
        <p:spPr>
          <a:xfrm>
            <a:off x="7312630" y="6142672"/>
            <a:ext cx="3678622" cy="2117503"/>
          </a:xfrm>
          <a:prstGeom prst="rect">
            <a:avLst/>
          </a:prstGeom>
        </p:spPr>
        <p:txBody>
          <a:bodyPr lIns="0" tIns="0" rIns="0" bIns="0" rtlCol="0" anchor="t">
            <a:spAutoFit/>
          </a:bodyPr>
          <a:lstStyle/>
          <a:p>
            <a:pPr>
              <a:lnSpc>
                <a:spcPct val="200000"/>
              </a:lnSpc>
            </a:pPr>
            <a:r>
              <a:rPr lang="en-US" sz="2400" dirty="0">
                <a:solidFill>
                  <a:srgbClr val="FFFFFF"/>
                </a:solidFill>
                <a:latin typeface="Poppins"/>
              </a:rPr>
              <a:t>Literature Review Documentation</a:t>
            </a:r>
          </a:p>
          <a:p>
            <a:pPr>
              <a:lnSpc>
                <a:spcPct val="200000"/>
              </a:lnSpc>
            </a:pPr>
            <a:r>
              <a:rPr lang="en-US" sz="2400" dirty="0">
                <a:solidFill>
                  <a:srgbClr val="FFFFFF"/>
                </a:solidFill>
                <a:latin typeface="Poppins"/>
              </a:rPr>
              <a:t>Visualization</a:t>
            </a:r>
          </a:p>
        </p:txBody>
      </p:sp>
      <p:grpSp>
        <p:nvGrpSpPr>
          <p:cNvPr id="15" name="Group 15"/>
          <p:cNvGrpSpPr/>
          <p:nvPr/>
        </p:nvGrpSpPr>
        <p:grpSpPr>
          <a:xfrm>
            <a:off x="12166386" y="4457701"/>
            <a:ext cx="6121614" cy="5829299"/>
            <a:chOff x="0" y="0"/>
            <a:chExt cx="1451049" cy="1219200"/>
          </a:xfrm>
        </p:grpSpPr>
        <p:sp>
          <p:nvSpPr>
            <p:cNvPr id="16" name="Freeform 16"/>
            <p:cNvSpPr/>
            <p:nvPr/>
          </p:nvSpPr>
          <p:spPr>
            <a:xfrm>
              <a:off x="0" y="0"/>
              <a:ext cx="1451049" cy="1219200"/>
            </a:xfrm>
            <a:custGeom>
              <a:avLst/>
              <a:gdLst/>
              <a:ahLst/>
              <a:cxnLst/>
              <a:rect l="l" t="t" r="r" b="b"/>
              <a:pathLst>
                <a:path w="1451049" h="1219200">
                  <a:moveTo>
                    <a:pt x="0" y="0"/>
                  </a:moveTo>
                  <a:lnTo>
                    <a:pt x="1451049" y="0"/>
                  </a:lnTo>
                  <a:lnTo>
                    <a:pt x="1451049" y="1219200"/>
                  </a:lnTo>
                  <a:lnTo>
                    <a:pt x="0" y="1219200"/>
                  </a:lnTo>
                  <a:close/>
                </a:path>
              </a:pathLst>
            </a:custGeom>
            <a:solidFill>
              <a:srgbClr val="071C42"/>
            </a:solidFill>
          </p:spPr>
          <p:txBody>
            <a:bodyPr/>
            <a:lstStyle/>
            <a:p>
              <a:endParaRPr lang="en-IN" dirty="0"/>
            </a:p>
          </p:txBody>
        </p:sp>
        <p:sp>
          <p:nvSpPr>
            <p:cNvPr id="17" name="TextBox 17"/>
            <p:cNvSpPr txBox="1"/>
            <p:nvPr/>
          </p:nvSpPr>
          <p:spPr>
            <a:xfrm>
              <a:off x="0" y="-38100"/>
              <a:ext cx="1451049" cy="1257300"/>
            </a:xfrm>
            <a:prstGeom prst="rect">
              <a:avLst/>
            </a:prstGeom>
          </p:spPr>
          <p:txBody>
            <a:bodyPr lIns="50800" tIns="50800" rIns="50800" bIns="50800" rtlCol="0" anchor="ctr"/>
            <a:lstStyle/>
            <a:p>
              <a:pPr algn="ctr">
                <a:lnSpc>
                  <a:spcPts val="2659"/>
                </a:lnSpc>
                <a:spcBef>
                  <a:spcPct val="0"/>
                </a:spcBef>
              </a:pPr>
              <a:endParaRPr/>
            </a:p>
          </p:txBody>
        </p:sp>
      </p:grpSp>
      <p:sp>
        <p:nvSpPr>
          <p:cNvPr id="18" name="TextBox 18"/>
          <p:cNvSpPr txBox="1"/>
          <p:nvPr/>
        </p:nvSpPr>
        <p:spPr>
          <a:xfrm>
            <a:off x="12725400" y="5175404"/>
            <a:ext cx="5181600" cy="441916"/>
          </a:xfrm>
          <a:prstGeom prst="rect">
            <a:avLst/>
          </a:prstGeom>
        </p:spPr>
        <p:txBody>
          <a:bodyPr wrap="square" lIns="0" tIns="0" rIns="0" bIns="0" rtlCol="0" anchor="t">
            <a:spAutoFit/>
          </a:bodyPr>
          <a:lstStyle/>
          <a:p>
            <a:pPr>
              <a:lnSpc>
                <a:spcPts val="3360"/>
              </a:lnSpc>
            </a:pPr>
            <a:r>
              <a:rPr lang="en-US" sz="3200" dirty="0">
                <a:solidFill>
                  <a:srgbClr val="FFFFFF"/>
                </a:solidFill>
                <a:latin typeface="Poppins Bold"/>
              </a:rPr>
              <a:t>R S Harish Kumar (042)</a:t>
            </a:r>
          </a:p>
        </p:txBody>
      </p:sp>
      <p:sp>
        <p:nvSpPr>
          <p:cNvPr id="19" name="TextBox 19"/>
          <p:cNvSpPr txBox="1"/>
          <p:nvPr/>
        </p:nvSpPr>
        <p:spPr>
          <a:xfrm>
            <a:off x="13357402" y="6142672"/>
            <a:ext cx="3678622" cy="2117503"/>
          </a:xfrm>
          <a:prstGeom prst="rect">
            <a:avLst/>
          </a:prstGeom>
        </p:spPr>
        <p:txBody>
          <a:bodyPr lIns="0" tIns="0" rIns="0" bIns="0" rtlCol="0" anchor="t">
            <a:spAutoFit/>
          </a:bodyPr>
          <a:lstStyle/>
          <a:p>
            <a:pPr>
              <a:lnSpc>
                <a:spcPct val="200000"/>
              </a:lnSpc>
            </a:pPr>
            <a:r>
              <a:rPr lang="en-US" sz="2400" dirty="0">
                <a:solidFill>
                  <a:srgbClr val="D9D9D9"/>
                </a:solidFill>
                <a:latin typeface="Poppins"/>
              </a:rPr>
              <a:t>Literature Review</a:t>
            </a:r>
          </a:p>
          <a:p>
            <a:pPr>
              <a:lnSpc>
                <a:spcPct val="200000"/>
              </a:lnSpc>
            </a:pPr>
            <a:r>
              <a:rPr lang="en-US" sz="2400" dirty="0">
                <a:solidFill>
                  <a:srgbClr val="D9D9D9"/>
                </a:solidFill>
                <a:latin typeface="Poppins"/>
              </a:rPr>
              <a:t>Visualization</a:t>
            </a:r>
          </a:p>
          <a:p>
            <a:pPr>
              <a:lnSpc>
                <a:spcPct val="200000"/>
              </a:lnSpc>
            </a:pPr>
            <a:r>
              <a:rPr lang="en-US" sz="2400" dirty="0">
                <a:solidFill>
                  <a:srgbClr val="D9D9D9"/>
                </a:solidFill>
                <a:latin typeface="Poppins"/>
              </a:rPr>
              <a:t>Problem Formulation</a:t>
            </a:r>
          </a:p>
        </p:txBody>
      </p:sp>
      <p:sp>
        <p:nvSpPr>
          <p:cNvPr id="20" name="AutoShape 20"/>
          <p:cNvSpPr/>
          <p:nvPr/>
        </p:nvSpPr>
        <p:spPr>
          <a:xfrm>
            <a:off x="1028700" y="601417"/>
            <a:ext cx="16230600" cy="0"/>
          </a:xfrm>
          <a:prstGeom prst="line">
            <a:avLst/>
          </a:prstGeom>
          <a:ln w="19050" cap="flat">
            <a:solidFill>
              <a:srgbClr val="D9D9D9"/>
            </a:solidFill>
            <a:prstDash val="solid"/>
            <a:headEnd type="none" w="sm" len="sm"/>
            <a:tailEnd type="none" w="sm" len="sm"/>
          </a:ln>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1"/>
            <a:ext cx="18288000" cy="4255741"/>
            <a:chOff x="0" y="0"/>
            <a:chExt cx="4816593" cy="1196899"/>
          </a:xfrm>
        </p:grpSpPr>
        <p:sp>
          <p:nvSpPr>
            <p:cNvPr id="3" name="Freeform 3"/>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822960" y="5867793"/>
            <a:ext cx="16421100" cy="2224583"/>
          </a:xfrm>
          <a:prstGeom prst="rect">
            <a:avLst/>
          </a:prstGeom>
        </p:spPr>
        <p:txBody>
          <a:bodyPr wrap="square" lIns="0" tIns="0" rIns="0" bIns="0" rtlCol="0" anchor="t">
            <a:spAutoFit/>
          </a:bodyPr>
          <a:lstStyle/>
          <a:p>
            <a:pPr>
              <a:lnSpc>
                <a:spcPts val="2880"/>
              </a:lnSpc>
            </a:pPr>
            <a:r>
              <a:rPr lang="en-US" sz="2400" dirty="0">
                <a:solidFill>
                  <a:srgbClr val="545454"/>
                </a:solidFill>
                <a:latin typeface="Poppins"/>
              </a:rPr>
              <a:t>In today's world, climate change has heightened the frequency and severity of natural disasters like fires and floods. These events pose significant challenges to communities worldwide, requiring effective disaster management strategies. Such strategies involve preparedness, response, recovery, and resilience-building efforts, including early warning systems, emergency response plans, resilient infrastructure, and community engagement. Addressing the root causes of climate change through mitigation measures is also crucial. Collaborative efforts at all levels are essential for building a more resilient and sustainable future.</a:t>
            </a:r>
          </a:p>
        </p:txBody>
      </p:sp>
      <p:sp>
        <p:nvSpPr>
          <p:cNvPr id="7" name="TextBox 7"/>
          <p:cNvSpPr txBox="1"/>
          <p:nvPr/>
        </p:nvSpPr>
        <p:spPr>
          <a:xfrm>
            <a:off x="1043940" y="1711693"/>
            <a:ext cx="9144000"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Disaster Management</a:t>
            </a:r>
          </a:p>
        </p:txBody>
      </p:sp>
      <p:sp>
        <p:nvSpPr>
          <p:cNvPr id="8" name="Freeform 8"/>
          <p:cNvSpPr/>
          <p:nvPr/>
        </p:nvSpPr>
        <p:spPr>
          <a:xfrm>
            <a:off x="13786888" y="629992"/>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p:cNvGrpSpPr/>
          <p:nvPr/>
        </p:nvGrpSpPr>
        <p:grpSpPr>
          <a:xfrm>
            <a:off x="0" y="3981296"/>
            <a:ext cx="6212838" cy="288733"/>
            <a:chOff x="0" y="0"/>
            <a:chExt cx="1636303" cy="76045"/>
          </a:xfrm>
        </p:grpSpPr>
        <p:sp>
          <p:nvSpPr>
            <p:cNvPr id="10" name="Freeform 10"/>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p:cNvSpPr/>
          <p:nvPr/>
        </p:nvSpPr>
        <p:spPr>
          <a:xfrm>
            <a:off x="1028700" y="601417"/>
            <a:ext cx="16230600" cy="0"/>
          </a:xfrm>
          <a:prstGeom prst="line">
            <a:avLst/>
          </a:prstGeom>
          <a:ln w="19050" cap="flat">
            <a:solidFill>
              <a:srgbClr val="D9D9D9"/>
            </a:solidFill>
            <a:prstDash val="solid"/>
            <a:headEnd type="none" w="sm" len="sm"/>
            <a:tailEnd type="none" w="sm" len="sm"/>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4844E1-6681-B008-E0DF-A6091D88CE3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3E9CB076-DDBA-98A7-6E51-0CC64A32F5F8}"/>
              </a:ext>
            </a:extLst>
          </p:cNvPr>
          <p:cNvGrpSpPr/>
          <p:nvPr/>
        </p:nvGrpSpPr>
        <p:grpSpPr>
          <a:xfrm>
            <a:off x="0" y="1"/>
            <a:ext cx="18288000" cy="4255741"/>
            <a:chOff x="0" y="0"/>
            <a:chExt cx="4816593" cy="1196899"/>
          </a:xfrm>
        </p:grpSpPr>
        <p:sp>
          <p:nvSpPr>
            <p:cNvPr id="3" name="Freeform 3">
              <a:extLst>
                <a:ext uri="{FF2B5EF4-FFF2-40B4-BE49-F238E27FC236}">
                  <a16:creationId xmlns:a16="http://schemas.microsoft.com/office/drawing/2014/main" id="{FDE99CF5-D8E2-8888-3AD3-AE0A7489CF15}"/>
                </a:ext>
              </a:extLst>
            </p:cNvPr>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a:extLst>
                <a:ext uri="{FF2B5EF4-FFF2-40B4-BE49-F238E27FC236}">
                  <a16:creationId xmlns:a16="http://schemas.microsoft.com/office/drawing/2014/main" id="{B168D215-02C0-4847-5267-F379D12B3306}"/>
                </a:ext>
              </a:extLst>
            </p:cNvPr>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a:extLst>
              <a:ext uri="{FF2B5EF4-FFF2-40B4-BE49-F238E27FC236}">
                <a16:creationId xmlns:a16="http://schemas.microsoft.com/office/drawing/2014/main" id="{6A453543-C3B2-B155-0861-8983856A4F25}"/>
              </a:ext>
            </a:extLst>
          </p:cNvPr>
          <p:cNvSpPr txBox="1"/>
          <p:nvPr/>
        </p:nvSpPr>
        <p:spPr>
          <a:xfrm>
            <a:off x="868680" y="6016972"/>
            <a:ext cx="16421100" cy="1852687"/>
          </a:xfrm>
          <a:prstGeom prst="rect">
            <a:avLst/>
          </a:prstGeom>
        </p:spPr>
        <p:txBody>
          <a:bodyPr wrap="square" lIns="0" tIns="0" rIns="0" bIns="0" rtlCol="0" anchor="t">
            <a:spAutoFit/>
          </a:bodyPr>
          <a:lstStyle/>
          <a:p>
            <a:pPr>
              <a:lnSpc>
                <a:spcPts val="2880"/>
              </a:lnSpc>
            </a:pPr>
            <a:r>
              <a:rPr lang="en-US" sz="2400" dirty="0">
                <a:solidFill>
                  <a:srgbClr val="545454"/>
                </a:solidFill>
                <a:latin typeface="Poppins"/>
              </a:rPr>
              <a:t>When disasters happen, regular communication systems often stop working, which makes it hard for rescue teams to coordinate. The first 72 hours after a disaster, called the "Golden 72 hours," are critical for saving lives, but without reliable communication systems, rescue efforts are hindered. Finding solutions to establish resilient communication networks capable of withstanding disasters is urgent to ensure timely responses and save lives during emergencies.</a:t>
            </a:r>
          </a:p>
        </p:txBody>
      </p:sp>
      <p:sp>
        <p:nvSpPr>
          <p:cNvPr id="7" name="TextBox 7">
            <a:extLst>
              <a:ext uri="{FF2B5EF4-FFF2-40B4-BE49-F238E27FC236}">
                <a16:creationId xmlns:a16="http://schemas.microsoft.com/office/drawing/2014/main" id="{D5B872BB-82B5-01E7-1584-466B08D1F4F2}"/>
              </a:ext>
            </a:extLst>
          </p:cNvPr>
          <p:cNvSpPr txBox="1"/>
          <p:nvPr/>
        </p:nvSpPr>
        <p:spPr>
          <a:xfrm>
            <a:off x="1043940" y="1711693"/>
            <a:ext cx="9144000"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Disaster Management</a:t>
            </a:r>
          </a:p>
        </p:txBody>
      </p:sp>
      <p:sp>
        <p:nvSpPr>
          <p:cNvPr id="8" name="Freeform 8">
            <a:extLst>
              <a:ext uri="{FF2B5EF4-FFF2-40B4-BE49-F238E27FC236}">
                <a16:creationId xmlns:a16="http://schemas.microsoft.com/office/drawing/2014/main" id="{04DDE345-A03C-69B9-3159-789FFE9FF5BA}"/>
              </a:ext>
            </a:extLst>
          </p:cNvPr>
          <p:cNvSpPr/>
          <p:nvPr/>
        </p:nvSpPr>
        <p:spPr>
          <a:xfrm>
            <a:off x="13786888" y="629992"/>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a:extLst>
              <a:ext uri="{FF2B5EF4-FFF2-40B4-BE49-F238E27FC236}">
                <a16:creationId xmlns:a16="http://schemas.microsoft.com/office/drawing/2014/main" id="{04C1D397-537C-0B4D-7F83-10FBF59AD379}"/>
              </a:ext>
            </a:extLst>
          </p:cNvPr>
          <p:cNvGrpSpPr/>
          <p:nvPr/>
        </p:nvGrpSpPr>
        <p:grpSpPr>
          <a:xfrm>
            <a:off x="0" y="3981296"/>
            <a:ext cx="6212838" cy="288733"/>
            <a:chOff x="0" y="0"/>
            <a:chExt cx="1636303" cy="76045"/>
          </a:xfrm>
        </p:grpSpPr>
        <p:sp>
          <p:nvSpPr>
            <p:cNvPr id="10" name="Freeform 10">
              <a:extLst>
                <a:ext uri="{FF2B5EF4-FFF2-40B4-BE49-F238E27FC236}">
                  <a16:creationId xmlns:a16="http://schemas.microsoft.com/office/drawing/2014/main" id="{2F1B9EEB-34A7-D49B-44C0-FE405546A1CD}"/>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a:extLst>
                <a:ext uri="{FF2B5EF4-FFF2-40B4-BE49-F238E27FC236}">
                  <a16:creationId xmlns:a16="http://schemas.microsoft.com/office/drawing/2014/main" id="{135F17E3-7BE2-E44E-D64D-CA0E7153985F}"/>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a:extLst>
              <a:ext uri="{FF2B5EF4-FFF2-40B4-BE49-F238E27FC236}">
                <a16:creationId xmlns:a16="http://schemas.microsoft.com/office/drawing/2014/main" id="{9D1AD69A-C4CE-7A22-0DE0-9AC4CB427D7E}"/>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spTree>
    <p:extLst>
      <p:ext uri="{BB962C8B-B14F-4D97-AF65-F5344CB8AC3E}">
        <p14:creationId xmlns:p14="http://schemas.microsoft.com/office/powerpoint/2010/main" val="25863765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7912E2-A7F5-FE63-7620-D2613AAE0DCA}"/>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9BD7851B-841C-16CF-911D-0BF98ADC939E}"/>
              </a:ext>
            </a:extLst>
          </p:cNvPr>
          <p:cNvGrpSpPr/>
          <p:nvPr/>
        </p:nvGrpSpPr>
        <p:grpSpPr>
          <a:xfrm>
            <a:off x="0" y="1"/>
            <a:ext cx="18288000" cy="4255741"/>
            <a:chOff x="0" y="0"/>
            <a:chExt cx="4816593" cy="1196899"/>
          </a:xfrm>
        </p:grpSpPr>
        <p:sp>
          <p:nvSpPr>
            <p:cNvPr id="3" name="Freeform 3">
              <a:extLst>
                <a:ext uri="{FF2B5EF4-FFF2-40B4-BE49-F238E27FC236}">
                  <a16:creationId xmlns:a16="http://schemas.microsoft.com/office/drawing/2014/main" id="{40C29721-86AA-27B3-E0EE-9C080B60F4C6}"/>
                </a:ext>
              </a:extLst>
            </p:cNvPr>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a:extLst>
                <a:ext uri="{FF2B5EF4-FFF2-40B4-BE49-F238E27FC236}">
                  <a16:creationId xmlns:a16="http://schemas.microsoft.com/office/drawing/2014/main" id="{5464F9EC-A657-DB5A-D3CD-6D6CF0614B92}"/>
                </a:ext>
              </a:extLst>
            </p:cNvPr>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a:extLst>
              <a:ext uri="{FF2B5EF4-FFF2-40B4-BE49-F238E27FC236}">
                <a16:creationId xmlns:a16="http://schemas.microsoft.com/office/drawing/2014/main" id="{98AB6B3C-8F0D-1D8C-20CC-20F88E90A9A6}"/>
              </a:ext>
            </a:extLst>
          </p:cNvPr>
          <p:cNvSpPr txBox="1"/>
          <p:nvPr/>
        </p:nvSpPr>
        <p:spPr>
          <a:xfrm>
            <a:off x="762000" y="4864778"/>
            <a:ext cx="16421100" cy="2224583"/>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400" dirty="0">
                <a:solidFill>
                  <a:srgbClr val="545454"/>
                </a:solidFill>
                <a:latin typeface="Poppins"/>
              </a:rPr>
              <a:t>In June 2013, a multi-day cloudburst centered on the North Indian state of Uttarakhand caused devastating floods and landslides in the country's worst natural disaster since the 2004 tsunami. Though some parts of Himachal Pradesh, Haryana, Delhi and Uttar Pradesh in India, some regions of Western Nepal, and some parts of Western Tibet also experienced heavy rainfall, over 95% of the casualties occurred in Uttarakhand. As of 16 July 2013, according to figures provided by the Uttarakhand government, more than 5,700 people were "presumed dead" </a:t>
            </a:r>
          </a:p>
        </p:txBody>
      </p:sp>
      <p:sp>
        <p:nvSpPr>
          <p:cNvPr id="7" name="TextBox 7">
            <a:extLst>
              <a:ext uri="{FF2B5EF4-FFF2-40B4-BE49-F238E27FC236}">
                <a16:creationId xmlns:a16="http://schemas.microsoft.com/office/drawing/2014/main" id="{D87E08B3-809A-B66A-1679-122DD03D14DE}"/>
              </a:ext>
            </a:extLst>
          </p:cNvPr>
          <p:cNvSpPr txBox="1"/>
          <p:nvPr/>
        </p:nvSpPr>
        <p:spPr>
          <a:xfrm>
            <a:off x="1069337" y="970890"/>
            <a:ext cx="10877247" cy="2535181"/>
          </a:xfrm>
          <a:prstGeom prst="rect">
            <a:avLst/>
          </a:prstGeom>
        </p:spPr>
        <p:txBody>
          <a:bodyPr wrap="square" lIns="0" tIns="0" rIns="0" bIns="0" rtlCol="0" anchor="t">
            <a:spAutoFit/>
          </a:bodyPr>
          <a:lstStyle/>
          <a:p>
            <a:pPr>
              <a:lnSpc>
                <a:spcPts val="6719"/>
              </a:lnSpc>
            </a:pPr>
            <a:r>
              <a:rPr lang="en-US" sz="4400" dirty="0">
                <a:solidFill>
                  <a:srgbClr val="FFFFFF"/>
                </a:solidFill>
                <a:latin typeface="Poppins Bold"/>
              </a:rPr>
              <a:t>Communication System Failures: Catastrophes Caused by Breakdowns in Communication</a:t>
            </a:r>
          </a:p>
        </p:txBody>
      </p:sp>
      <p:sp>
        <p:nvSpPr>
          <p:cNvPr id="8" name="Freeform 8">
            <a:extLst>
              <a:ext uri="{FF2B5EF4-FFF2-40B4-BE49-F238E27FC236}">
                <a16:creationId xmlns:a16="http://schemas.microsoft.com/office/drawing/2014/main" id="{559C3C61-E500-C56F-0382-1BB9E89F4F9D}"/>
              </a:ext>
            </a:extLst>
          </p:cNvPr>
          <p:cNvSpPr/>
          <p:nvPr/>
        </p:nvSpPr>
        <p:spPr>
          <a:xfrm>
            <a:off x="13786888" y="629992"/>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a:extLst>
              <a:ext uri="{FF2B5EF4-FFF2-40B4-BE49-F238E27FC236}">
                <a16:creationId xmlns:a16="http://schemas.microsoft.com/office/drawing/2014/main" id="{B4997DB9-45B1-D9B7-26FE-D6C2F9967FD3}"/>
              </a:ext>
            </a:extLst>
          </p:cNvPr>
          <p:cNvGrpSpPr/>
          <p:nvPr/>
        </p:nvGrpSpPr>
        <p:grpSpPr>
          <a:xfrm>
            <a:off x="0" y="3981296"/>
            <a:ext cx="6212838" cy="288733"/>
            <a:chOff x="0" y="0"/>
            <a:chExt cx="1636303" cy="76045"/>
          </a:xfrm>
        </p:grpSpPr>
        <p:sp>
          <p:nvSpPr>
            <p:cNvPr id="10" name="Freeform 10">
              <a:extLst>
                <a:ext uri="{FF2B5EF4-FFF2-40B4-BE49-F238E27FC236}">
                  <a16:creationId xmlns:a16="http://schemas.microsoft.com/office/drawing/2014/main" id="{03F6CDC4-9545-0C7C-93E1-07A3E8E47DBD}"/>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a:extLst>
                <a:ext uri="{FF2B5EF4-FFF2-40B4-BE49-F238E27FC236}">
                  <a16:creationId xmlns:a16="http://schemas.microsoft.com/office/drawing/2014/main" id="{F342D8E7-CEB2-F351-1E0C-CCCA1B8DC5DE}"/>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a:extLst>
              <a:ext uri="{FF2B5EF4-FFF2-40B4-BE49-F238E27FC236}">
                <a16:creationId xmlns:a16="http://schemas.microsoft.com/office/drawing/2014/main" id="{564DE707-ADDC-62A9-3D45-2220AE1A2B51}"/>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sp>
        <p:nvSpPr>
          <p:cNvPr id="5" name="TextBox 6">
            <a:extLst>
              <a:ext uri="{FF2B5EF4-FFF2-40B4-BE49-F238E27FC236}">
                <a16:creationId xmlns:a16="http://schemas.microsoft.com/office/drawing/2014/main" id="{73A9E726-2ADF-FA46-2BA0-D4A2B24EA16E}"/>
              </a:ext>
            </a:extLst>
          </p:cNvPr>
          <p:cNvSpPr txBox="1"/>
          <p:nvPr/>
        </p:nvSpPr>
        <p:spPr>
          <a:xfrm>
            <a:off x="792480" y="7505246"/>
            <a:ext cx="16421100" cy="736997"/>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400" dirty="0">
                <a:solidFill>
                  <a:srgbClr val="545454"/>
                </a:solidFill>
                <a:latin typeface="Poppins"/>
              </a:rPr>
              <a:t>The Kerala floods of 2018 were one of the worst floods to hit the Indian state in nearly a century. The floods resulted in the loss of over 400 lives, with many others reported missing.</a:t>
            </a:r>
          </a:p>
        </p:txBody>
      </p:sp>
      <p:sp>
        <p:nvSpPr>
          <p:cNvPr id="12" name="TextBox 6">
            <a:extLst>
              <a:ext uri="{FF2B5EF4-FFF2-40B4-BE49-F238E27FC236}">
                <a16:creationId xmlns:a16="http://schemas.microsoft.com/office/drawing/2014/main" id="{6864EEC3-34DA-58CC-D82E-1475D5442411}"/>
              </a:ext>
            </a:extLst>
          </p:cNvPr>
          <p:cNvSpPr txBox="1"/>
          <p:nvPr/>
        </p:nvSpPr>
        <p:spPr>
          <a:xfrm>
            <a:off x="933448" y="8798911"/>
            <a:ext cx="16421100" cy="736997"/>
          </a:xfrm>
          <a:prstGeom prst="rect">
            <a:avLst/>
          </a:prstGeom>
        </p:spPr>
        <p:txBody>
          <a:bodyPr wrap="square" lIns="0" tIns="0" rIns="0" bIns="0" rtlCol="0" anchor="t">
            <a:spAutoFit/>
          </a:bodyPr>
          <a:lstStyle/>
          <a:p>
            <a:pPr>
              <a:lnSpc>
                <a:spcPts val="2880"/>
              </a:lnSpc>
            </a:pPr>
            <a:r>
              <a:rPr lang="en-US" sz="2400" b="1" dirty="0">
                <a:solidFill>
                  <a:srgbClr val="3DCAB1"/>
                </a:solidFill>
                <a:latin typeface="Poppins"/>
              </a:rPr>
              <a:t>MANET emerges as a promising solution to the communication challenges encountered in disaster scenarios even in areas where traditional communication infrastructure is compromised or unavailable.</a:t>
            </a:r>
          </a:p>
        </p:txBody>
      </p:sp>
    </p:spTree>
    <p:extLst>
      <p:ext uri="{BB962C8B-B14F-4D97-AF65-F5344CB8AC3E}">
        <p14:creationId xmlns:p14="http://schemas.microsoft.com/office/powerpoint/2010/main" val="26121824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6" name="TextBox 6"/>
          <p:cNvSpPr txBox="1"/>
          <p:nvPr/>
        </p:nvSpPr>
        <p:spPr>
          <a:xfrm>
            <a:off x="1219200" y="930060"/>
            <a:ext cx="6746118"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Literature Review</a:t>
            </a:r>
          </a:p>
        </p:txBody>
      </p:sp>
      <p:sp>
        <p:nvSpPr>
          <p:cNvPr id="8" name="AutoShape 8"/>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10" name="Group 10"/>
          <p:cNvGrpSpPr/>
          <p:nvPr/>
        </p:nvGrpSpPr>
        <p:grpSpPr>
          <a:xfrm rot="-5400000">
            <a:off x="-1974906" y="1974906"/>
            <a:ext cx="4238545" cy="288733"/>
            <a:chOff x="0" y="0"/>
            <a:chExt cx="1116325" cy="76045"/>
          </a:xfrm>
        </p:grpSpPr>
        <p:sp>
          <p:nvSpPr>
            <p:cNvPr id="11" name="Freeform 11"/>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2" name="TextBox 12"/>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a:p>
          </p:txBody>
        </p:sp>
      </p:grpSp>
      <p:sp>
        <p:nvSpPr>
          <p:cNvPr id="3" name="TextBox 2">
            <a:extLst>
              <a:ext uri="{FF2B5EF4-FFF2-40B4-BE49-F238E27FC236}">
                <a16:creationId xmlns:a16="http://schemas.microsoft.com/office/drawing/2014/main" id="{7AC50587-9E0A-FB51-0BE7-43B90462EEB8}"/>
              </a:ext>
            </a:extLst>
          </p:cNvPr>
          <p:cNvSpPr txBox="1"/>
          <p:nvPr/>
        </p:nvSpPr>
        <p:spPr>
          <a:xfrm>
            <a:off x="1219200" y="4238545"/>
            <a:ext cx="15240000" cy="4401205"/>
          </a:xfrm>
          <a:prstGeom prst="rect">
            <a:avLst/>
          </a:prstGeom>
          <a:noFill/>
        </p:spPr>
        <p:txBody>
          <a:bodyPr wrap="square">
            <a:spAutoFit/>
          </a:bodyPr>
          <a:lstStyle/>
          <a:p>
            <a:r>
              <a:rPr lang="en-IN" sz="2800" dirty="0">
                <a:solidFill>
                  <a:schemeClr val="bg1"/>
                </a:solidFill>
                <a:latin typeface="Poppins" panose="00000500000000000000" pitchFamily="2" charset="0"/>
                <a:cs typeface="Poppins" panose="00000500000000000000" pitchFamily="2" charset="0"/>
              </a:rPr>
              <a:t>The proposed emergency communication system utilizes a MANET-based approach, focusing on Peer-to-Peer (P2P) networking. The system leverages </a:t>
            </a:r>
            <a:r>
              <a:rPr lang="en-IN" sz="2800" dirty="0" err="1">
                <a:solidFill>
                  <a:schemeClr val="bg1"/>
                </a:solidFill>
                <a:latin typeface="Poppins" panose="00000500000000000000" pitchFamily="2" charset="0"/>
                <a:cs typeface="Poppins" panose="00000500000000000000" pitchFamily="2" charset="0"/>
              </a:rPr>
              <a:t>WiFi</a:t>
            </a:r>
            <a:r>
              <a:rPr lang="en-IN" sz="2800" dirty="0">
                <a:solidFill>
                  <a:schemeClr val="bg1"/>
                </a:solidFill>
                <a:latin typeface="Poppins" panose="00000500000000000000" pitchFamily="2" charset="0"/>
                <a:cs typeface="Poppins" panose="00000500000000000000" pitchFamily="2" charset="0"/>
              </a:rPr>
              <a:t>-ready notebook PCs to establish a resilient communication network during disasters. Key protocols involved include TCP/IP for network communication and unique IP address assignment for node identification. The system is implemented in two phases, with the first phase deploying a simple MANET to support emergency information services. The second phase aims to implement an "Autonomous P2P Ad-Hoc Group Communication System" for advanced multimedia communication needs. The feasibility assessment highlights the critical factors of notebook PC availability and power supplies for successful system deployment.</a:t>
            </a:r>
          </a:p>
        </p:txBody>
      </p:sp>
      <p:sp>
        <p:nvSpPr>
          <p:cNvPr id="5" name="TextBox 4">
            <a:extLst>
              <a:ext uri="{FF2B5EF4-FFF2-40B4-BE49-F238E27FC236}">
                <a16:creationId xmlns:a16="http://schemas.microsoft.com/office/drawing/2014/main" id="{6305F062-4210-7D51-E295-2B2B8B57C1F7}"/>
              </a:ext>
            </a:extLst>
          </p:cNvPr>
          <p:cNvSpPr txBox="1"/>
          <p:nvPr/>
        </p:nvSpPr>
        <p:spPr>
          <a:xfrm>
            <a:off x="1219200" y="2490364"/>
            <a:ext cx="14706600" cy="1446550"/>
          </a:xfrm>
          <a:prstGeom prst="rect">
            <a:avLst/>
          </a:prstGeom>
          <a:noFill/>
        </p:spPr>
        <p:txBody>
          <a:bodyPr wrap="square">
            <a:spAutoFit/>
          </a:bodyPr>
          <a:lstStyle/>
          <a:p>
            <a:r>
              <a:rPr lang="en-IN" sz="3600" b="1" dirty="0">
                <a:solidFill>
                  <a:srgbClr val="3DCAB1"/>
                </a:solidFill>
                <a:latin typeface="Poppins" panose="00000500000000000000" pitchFamily="2" charset="0"/>
                <a:cs typeface="Poppins" panose="00000500000000000000" pitchFamily="2" charset="0"/>
              </a:rPr>
              <a:t>A MANET Based Emergency Communication and Information System for Catastrophic Natural Disasters</a:t>
            </a:r>
          </a:p>
          <a:p>
            <a:r>
              <a:rPr lang="en-IN" sz="1600" i="1" dirty="0">
                <a:solidFill>
                  <a:srgbClr val="3DCAB1"/>
                </a:solidFill>
              </a:rPr>
              <a:t>Yao-Nan Lien, Hung-Chin Jang, and Tzu-</a:t>
            </a:r>
            <a:r>
              <a:rPr lang="en-IN" sz="1600" i="1" dirty="0" err="1">
                <a:solidFill>
                  <a:srgbClr val="3DCAB1"/>
                </a:solidFill>
              </a:rPr>
              <a:t>Chieh</a:t>
            </a:r>
            <a:r>
              <a:rPr lang="en-IN" sz="1600" i="1" dirty="0">
                <a:solidFill>
                  <a:srgbClr val="3DCAB1"/>
                </a:solidFill>
              </a:rPr>
              <a:t> Tsai Department of Computer Science, National </a:t>
            </a:r>
            <a:r>
              <a:rPr lang="en-IN" sz="1600" i="1" dirty="0" err="1">
                <a:solidFill>
                  <a:srgbClr val="3DCAB1"/>
                </a:solidFill>
              </a:rPr>
              <a:t>Chengchi</a:t>
            </a:r>
            <a:r>
              <a:rPr lang="en-IN" sz="1600" i="1" dirty="0">
                <a:solidFill>
                  <a:srgbClr val="3DCAB1"/>
                </a:solidFill>
              </a:rPr>
              <a:t> University Taipei, Taiwan, R.O.C. </a:t>
            </a:r>
            <a:endParaRPr lang="en-IN" sz="3600" b="1" i="1" dirty="0">
              <a:solidFill>
                <a:srgbClr val="3DCAB1"/>
              </a:solidFill>
              <a:latin typeface="Poppins" panose="00000500000000000000" pitchFamily="2" charset="0"/>
              <a:cs typeface="Poppins" panose="00000500000000000000" pitchFamily="2"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a:extLst>
            <a:ext uri="{FF2B5EF4-FFF2-40B4-BE49-F238E27FC236}">
              <a16:creationId xmlns:a16="http://schemas.microsoft.com/office/drawing/2014/main" id="{60A630EE-B7F0-6F93-35B0-14E8D36E19A4}"/>
            </a:ext>
          </a:extLst>
        </p:cNvPr>
        <p:cNvGrpSpPr/>
        <p:nvPr/>
      </p:nvGrpSpPr>
      <p:grpSpPr>
        <a:xfrm>
          <a:off x="0" y="0"/>
          <a:ext cx="0" cy="0"/>
          <a:chOff x="0" y="0"/>
          <a:chExt cx="0" cy="0"/>
        </a:xfrm>
      </p:grpSpPr>
      <p:sp>
        <p:nvSpPr>
          <p:cNvPr id="6" name="TextBox 6">
            <a:extLst>
              <a:ext uri="{FF2B5EF4-FFF2-40B4-BE49-F238E27FC236}">
                <a16:creationId xmlns:a16="http://schemas.microsoft.com/office/drawing/2014/main" id="{C5AEF890-D101-AB5E-4B31-D2FECBAA7204}"/>
              </a:ext>
            </a:extLst>
          </p:cNvPr>
          <p:cNvSpPr txBox="1"/>
          <p:nvPr/>
        </p:nvSpPr>
        <p:spPr>
          <a:xfrm>
            <a:off x="1219200" y="930060"/>
            <a:ext cx="6746118"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Literature Review</a:t>
            </a:r>
          </a:p>
        </p:txBody>
      </p:sp>
      <p:sp>
        <p:nvSpPr>
          <p:cNvPr id="8" name="AutoShape 8">
            <a:extLst>
              <a:ext uri="{FF2B5EF4-FFF2-40B4-BE49-F238E27FC236}">
                <a16:creationId xmlns:a16="http://schemas.microsoft.com/office/drawing/2014/main" id="{EE8E7B4B-3E81-EE0A-2E79-9AD011448859}"/>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10" name="Group 10">
            <a:extLst>
              <a:ext uri="{FF2B5EF4-FFF2-40B4-BE49-F238E27FC236}">
                <a16:creationId xmlns:a16="http://schemas.microsoft.com/office/drawing/2014/main" id="{81BB14E1-C38A-F45A-1FA1-729094EA9C63}"/>
              </a:ext>
            </a:extLst>
          </p:cNvPr>
          <p:cNvGrpSpPr/>
          <p:nvPr/>
        </p:nvGrpSpPr>
        <p:grpSpPr>
          <a:xfrm rot="-5400000">
            <a:off x="-1974906" y="1974906"/>
            <a:ext cx="4238545" cy="288733"/>
            <a:chOff x="0" y="0"/>
            <a:chExt cx="1116325" cy="76045"/>
          </a:xfrm>
        </p:grpSpPr>
        <p:sp>
          <p:nvSpPr>
            <p:cNvPr id="11" name="Freeform 11">
              <a:extLst>
                <a:ext uri="{FF2B5EF4-FFF2-40B4-BE49-F238E27FC236}">
                  <a16:creationId xmlns:a16="http://schemas.microsoft.com/office/drawing/2014/main" id="{154932B9-43B4-87D6-34CC-6116941FE94C}"/>
                </a:ext>
              </a:extLst>
            </p:cNvPr>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2" name="TextBox 12">
              <a:extLst>
                <a:ext uri="{FF2B5EF4-FFF2-40B4-BE49-F238E27FC236}">
                  <a16:creationId xmlns:a16="http://schemas.microsoft.com/office/drawing/2014/main" id="{69E55C10-EE69-F970-0674-A13336045E1C}"/>
                </a:ext>
              </a:extLst>
            </p:cNvPr>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a:p>
          </p:txBody>
        </p:sp>
      </p:grpSp>
      <p:sp>
        <p:nvSpPr>
          <p:cNvPr id="3" name="TextBox 2">
            <a:extLst>
              <a:ext uri="{FF2B5EF4-FFF2-40B4-BE49-F238E27FC236}">
                <a16:creationId xmlns:a16="http://schemas.microsoft.com/office/drawing/2014/main" id="{54FDB4D8-3D06-F46D-6E40-6E600609AD52}"/>
              </a:ext>
            </a:extLst>
          </p:cNvPr>
          <p:cNvSpPr txBox="1"/>
          <p:nvPr/>
        </p:nvSpPr>
        <p:spPr>
          <a:xfrm>
            <a:off x="1246239" y="3884349"/>
            <a:ext cx="15240000" cy="4401205"/>
          </a:xfrm>
          <a:prstGeom prst="rect">
            <a:avLst/>
          </a:prstGeom>
          <a:noFill/>
        </p:spPr>
        <p:txBody>
          <a:bodyPr wrap="square">
            <a:spAutoFit/>
          </a:bodyPr>
          <a:lstStyle/>
          <a:p>
            <a:r>
              <a:rPr lang="en-US" sz="2800" dirty="0">
                <a:solidFill>
                  <a:schemeClr val="bg1"/>
                </a:solidFill>
                <a:latin typeface="Poppins" panose="00000500000000000000" pitchFamily="2" charset="0"/>
                <a:cs typeface="Poppins" panose="00000500000000000000" pitchFamily="2" charset="0"/>
              </a:rPr>
              <a:t>This project discusses the use of Mobile Ad Hoc Networks (MANET) in disaster areas, highlighting the importance of reliable communication networks in such situations. MANET features autonomous terminals and distributed operation, making it suitable for disaster recovery, military operations, and other scenarios. Various protocols and technologies, such as IEEE 802.11 for WLANs and routing protocols like reactive routing, are crucial for MANET functionality. Challenges like adapting to changing network topologies and multicast routing are addressed. Overall, MANET serves as a vital communication solution in disaster areas due to its infrastructure-less nature and reliability, enabling effective information sharing and coordination during emergencies.</a:t>
            </a:r>
            <a:endParaRPr lang="en-IN" sz="2800" dirty="0">
              <a:solidFill>
                <a:schemeClr val="bg1"/>
              </a:solidFill>
              <a:latin typeface="Poppins" panose="00000500000000000000" pitchFamily="2" charset="0"/>
              <a:cs typeface="Poppins" panose="00000500000000000000" pitchFamily="2" charset="0"/>
            </a:endParaRPr>
          </a:p>
        </p:txBody>
      </p:sp>
      <p:sp>
        <p:nvSpPr>
          <p:cNvPr id="5" name="TextBox 4">
            <a:extLst>
              <a:ext uri="{FF2B5EF4-FFF2-40B4-BE49-F238E27FC236}">
                <a16:creationId xmlns:a16="http://schemas.microsoft.com/office/drawing/2014/main" id="{47C68A5D-D5BE-F237-0AA4-CABBB25156B1}"/>
              </a:ext>
            </a:extLst>
          </p:cNvPr>
          <p:cNvSpPr txBox="1"/>
          <p:nvPr/>
        </p:nvSpPr>
        <p:spPr>
          <a:xfrm>
            <a:off x="1246239" y="2857500"/>
            <a:ext cx="14706600" cy="892552"/>
          </a:xfrm>
          <a:prstGeom prst="rect">
            <a:avLst/>
          </a:prstGeom>
          <a:noFill/>
        </p:spPr>
        <p:txBody>
          <a:bodyPr wrap="square">
            <a:spAutoFit/>
          </a:bodyPr>
          <a:lstStyle/>
          <a:p>
            <a:r>
              <a:rPr lang="en-US" sz="3600" b="1" dirty="0">
                <a:solidFill>
                  <a:srgbClr val="3DCAB1"/>
                </a:solidFill>
                <a:latin typeface="Poppins" panose="00000500000000000000" pitchFamily="2" charset="0"/>
                <a:cs typeface="Poppins" panose="00000500000000000000" pitchFamily="2" charset="0"/>
              </a:rPr>
              <a:t>MANET: A RELIABLE NETWORK IN DISASTER AREAS</a:t>
            </a:r>
          </a:p>
          <a:p>
            <a:r>
              <a:rPr lang="en-IN" sz="1600" i="1" dirty="0">
                <a:solidFill>
                  <a:srgbClr val="3DCAB1"/>
                </a:solidFill>
              </a:rPr>
              <a:t> E. </a:t>
            </a:r>
            <a:r>
              <a:rPr lang="en-IN" sz="1600" i="1" dirty="0" err="1">
                <a:solidFill>
                  <a:srgbClr val="3DCAB1"/>
                </a:solidFill>
              </a:rPr>
              <a:t>Onwuka</a:t>
            </a:r>
            <a:r>
              <a:rPr lang="en-IN" sz="1600" i="1" dirty="0">
                <a:solidFill>
                  <a:srgbClr val="3DCAB1"/>
                </a:solidFill>
              </a:rPr>
              <a:t> Federal University of Technology, Minna A. </a:t>
            </a:r>
            <a:r>
              <a:rPr lang="en-IN" sz="1600" i="1" dirty="0" err="1">
                <a:solidFill>
                  <a:srgbClr val="3DCAB1"/>
                </a:solidFill>
              </a:rPr>
              <a:t>Folaponmile</a:t>
            </a:r>
            <a:r>
              <a:rPr lang="en-IN" sz="1600" i="1" dirty="0">
                <a:solidFill>
                  <a:srgbClr val="3DCAB1"/>
                </a:solidFill>
              </a:rPr>
              <a:t> and M. Ahmed Computer Engineering Dept. Kaduna Polytechnic, Kaduna. </a:t>
            </a:r>
            <a:endParaRPr lang="en-IN" sz="3600" b="1" i="1" dirty="0">
              <a:solidFill>
                <a:srgbClr val="3DCAB1"/>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41760361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1110</TotalTime>
  <Words>1857</Words>
  <Application>Microsoft Office PowerPoint</Application>
  <PresentationFormat>Custom</PresentationFormat>
  <Paragraphs>117</Paragraphs>
  <Slides>21</Slides>
  <Notes>2</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Courier New</vt:lpstr>
      <vt:lpstr>Poppins</vt:lpstr>
      <vt:lpstr>Arial</vt:lpstr>
      <vt:lpstr>Poppins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Technology Pitch Deck</dc:title>
  <cp:lastModifiedBy>anuvind mp</cp:lastModifiedBy>
  <cp:revision>23</cp:revision>
  <dcterms:created xsi:type="dcterms:W3CDTF">2006-08-16T00:00:00Z</dcterms:created>
  <dcterms:modified xsi:type="dcterms:W3CDTF">2024-02-26T06:31:03Z</dcterms:modified>
  <dc:identifier>DAF9EQtG2QY</dc:identifier>
</cp:coreProperties>
</file>

<file path=docProps/thumbnail.jpeg>
</file>